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7"/>
  </p:notesMasterIdLst>
  <p:sldIdLst>
    <p:sldId id="256" r:id="rId3"/>
    <p:sldId id="257" r:id="rId4"/>
    <p:sldId id="258" r:id="rId5"/>
    <p:sldId id="259" r:id="rId6"/>
    <p:sldId id="260" r:id="rId7"/>
    <p:sldId id="266" r:id="rId8"/>
    <p:sldId id="267" r:id="rId9"/>
    <p:sldId id="268" r:id="rId10"/>
    <p:sldId id="261" r:id="rId11"/>
    <p:sldId id="262" r:id="rId12"/>
    <p:sldId id="333" r:id="rId13"/>
    <p:sldId id="334" r:id="rId14"/>
    <p:sldId id="332" r:id="rId15"/>
    <p:sldId id="335" r:id="rId16"/>
    <p:sldId id="336" r:id="rId17"/>
    <p:sldId id="337" r:id="rId18"/>
    <p:sldId id="338" r:id="rId19"/>
    <p:sldId id="339" r:id="rId20"/>
    <p:sldId id="283" r:id="rId21"/>
    <p:sldId id="321" r:id="rId22"/>
    <p:sldId id="322" r:id="rId23"/>
    <p:sldId id="323" r:id="rId24"/>
    <p:sldId id="324" r:id="rId25"/>
    <p:sldId id="325" r:id="rId26"/>
    <p:sldId id="326" r:id="rId27"/>
    <p:sldId id="327" r:id="rId28"/>
    <p:sldId id="328" r:id="rId29"/>
    <p:sldId id="329" r:id="rId30"/>
    <p:sldId id="320" r:id="rId31"/>
    <p:sldId id="330" r:id="rId32"/>
    <p:sldId id="331" r:id="rId33"/>
    <p:sldId id="264" r:id="rId34"/>
    <p:sldId id="263" r:id="rId35"/>
    <p:sldId id="265"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Poppins" panose="020B0604020202020204" charset="0"/>
      <p:regular r:id="rId44"/>
      <p:bold r:id="rId45"/>
      <p:italic r:id="rId46"/>
      <p:boldItalic r:id="rId47"/>
    </p:embeddedFont>
    <p:embeddedFont>
      <p:font typeface="Berlin Sans FB Demi" panose="020E0802020502020306" pitchFamily="34" charset="0"/>
      <p:bold r:id="rId48"/>
    </p:embeddedFont>
    <p:embeddedFont>
      <p:font typeface="Poppins Bold" panose="020B0604020202020204"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a:srgbClr val="0C8E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914" y="822"/>
      </p:cViewPr>
      <p:guideLst>
        <p:guide orient="horz" pos="22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9D685-9DCB-4F82-9C87-652F5C719BF1}"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6F641-7D01-4CDF-A43A-BCD70981BBCF}" type="slidenum">
              <a:rPr lang="en-US" smtClean="0"/>
              <a:t>‹#›</a:t>
            </a:fld>
            <a:endParaRPr lang="en-US"/>
          </a:p>
        </p:txBody>
      </p:sp>
    </p:spTree>
    <p:extLst>
      <p:ext uri="{BB962C8B-B14F-4D97-AF65-F5344CB8AC3E}">
        <p14:creationId xmlns:p14="http://schemas.microsoft.com/office/powerpoint/2010/main" val="418293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76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49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361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HR EFFICIENCY BY SMART SYSTEM</a:t>
            </a:r>
          </a:p>
          <a:p>
            <a:r>
              <a:rPr lang="en-US" dirty="0"/>
              <a:t>WITH SMART HRGA SYSTEM WE CAN make OPERATION IN HRGA WILL BE MORE EFFICIENCY, WHY?</a:t>
            </a:r>
          </a:p>
          <a:p>
            <a:r>
              <a:rPr lang="en-US" dirty="0"/>
              <a:t>LET’S SEE CURRENT CONDITION</a:t>
            </a:r>
          </a:p>
          <a:p>
            <a:r>
              <a:rPr lang="en-US" dirty="0"/>
              <a:t>In HRGA there's several form, like request id card replacement, vehicle borrowing form request </a:t>
            </a:r>
            <a:r>
              <a:rPr lang="en-US" dirty="0" err="1"/>
              <a:t>etc</a:t>
            </a:r>
            <a:r>
              <a:rPr lang="en-US" dirty="0"/>
              <a:t>, some form that still paper based have manual process, so this make employee as a requester have loss time, there is walking approval arrange 20 minutes and prepare paper arrange 5 minutes.</a:t>
            </a:r>
          </a:p>
          <a:p>
            <a:r>
              <a:rPr lang="en-US" dirty="0"/>
              <a:t>And until now in HRGA 16 Form are still paper based, its mean spent 25920 paper yearly.</a:t>
            </a:r>
          </a:p>
          <a:p>
            <a:r>
              <a:rPr lang="en-US" dirty="0"/>
              <a:t>HRGA also difficult to track and monitoring form because there are paper</a:t>
            </a:r>
          </a:p>
          <a:p>
            <a:r>
              <a:rPr lang="en-US" b="1" dirty="0"/>
              <a:t>And then if they are want to Digitalize form </a:t>
            </a:r>
            <a:r>
              <a:rPr lang="en-US" dirty="0"/>
              <a:t>they must pay vendor 25 million for 1 form to </a:t>
            </a:r>
            <a:r>
              <a:rPr lang="en-US" b="1" dirty="0"/>
              <a:t>Create and Maintain</a:t>
            </a:r>
          </a:p>
          <a:p>
            <a:endParaRPr lang="en-US" dirty="0"/>
          </a:p>
          <a:p>
            <a:r>
              <a:rPr lang="en-US" dirty="0"/>
              <a:t>So with this condition SHS purpose to</a:t>
            </a:r>
          </a:p>
          <a:p>
            <a:pPr marL="182880" indent="-182880" algn="just">
              <a:buFont typeface="+mj-lt"/>
              <a:buAutoNum type="arabicPeriod"/>
            </a:pPr>
            <a:r>
              <a:rPr lang="en-US" sz="1200" dirty="0"/>
              <a:t>Create Digital System to Eliminate </a:t>
            </a:r>
            <a:r>
              <a:rPr lang="en-US" sz="1200" b="1" dirty="0"/>
              <a:t>User Lost Time</a:t>
            </a:r>
          </a:p>
          <a:p>
            <a:pPr marL="182880" indent="-182880" algn="just">
              <a:buFont typeface="+mj-lt"/>
              <a:buAutoNum type="arabicPeriod"/>
            </a:pPr>
            <a:r>
              <a:rPr lang="en-US" sz="1200" dirty="0"/>
              <a:t>Create Digital System to </a:t>
            </a:r>
            <a:r>
              <a:rPr lang="en-US" sz="1200" b="1" dirty="0"/>
              <a:t>Improve HR Efficiency</a:t>
            </a:r>
          </a:p>
          <a:p>
            <a:pPr marL="182880" indent="-182880" algn="just">
              <a:buFont typeface="+mj-lt"/>
              <a:buAutoNum type="arabicPeriod"/>
            </a:pPr>
            <a:r>
              <a:rPr lang="en-US" sz="1200" dirty="0"/>
              <a:t>Create Visualization to </a:t>
            </a:r>
            <a:r>
              <a:rPr lang="en-US" sz="1200" b="1" dirty="0"/>
              <a:t>Track and Monitoring Form</a:t>
            </a:r>
          </a:p>
          <a:p>
            <a:pPr marL="182880" indent="-182880" algn="just">
              <a:buFont typeface="+mj-lt"/>
              <a:buAutoNum type="arabicPeriod"/>
            </a:pPr>
            <a:r>
              <a:rPr lang="en-US" sz="1200" dirty="0"/>
              <a:t>Create system that Low-Cost Development </a:t>
            </a:r>
            <a:r>
              <a:rPr lang="en-US" sz="1200" b="1" dirty="0"/>
              <a:t>without</a:t>
            </a:r>
            <a:r>
              <a:rPr lang="en-US" sz="1200" dirty="0"/>
              <a:t> </a:t>
            </a:r>
            <a:r>
              <a:rPr lang="en-US" sz="1200" b="1" dirty="0"/>
              <a:t>Vendor</a:t>
            </a:r>
            <a:r>
              <a:rPr lang="en-US" sz="1200" dirty="0"/>
              <a:t> and </a:t>
            </a:r>
            <a:r>
              <a:rPr lang="en-US" sz="1200" b="1" dirty="0"/>
              <a:t>Easy to Maintain for Citizen Developer</a:t>
            </a:r>
          </a:p>
          <a:p>
            <a:pPr marL="182880" indent="-182880" algn="just">
              <a:buFont typeface="+mj-lt"/>
              <a:buAutoNum type="arabicPeriod"/>
            </a:pPr>
            <a:endParaRPr lang="en-US" sz="1200" b="1" dirty="0"/>
          </a:p>
          <a:p>
            <a:pPr marL="0" indent="0" algn="just">
              <a:buFont typeface="+mj-lt"/>
              <a:buNone/>
            </a:pPr>
            <a:r>
              <a:rPr lang="en-US" sz="1200" b="0" dirty="0"/>
              <a:t>and then our targets in 2 months is</a:t>
            </a:r>
          </a:p>
          <a:p>
            <a:pPr marL="0" indent="0" algn="just">
              <a:buFont typeface="+mj-lt"/>
              <a:buNone/>
            </a:pPr>
            <a:r>
              <a:rPr lang="en-US" sz="1200" b="0" dirty="0"/>
              <a:t>1-4</a:t>
            </a:r>
          </a:p>
          <a:p>
            <a:pPr marL="0" indent="0" algn="just">
              <a:buFont typeface="+mj-lt"/>
              <a:buNone/>
            </a:pPr>
            <a:endParaRPr lang="en-US" sz="1200" b="0" dirty="0"/>
          </a:p>
          <a:p>
            <a:pPr marL="0" indent="0" algn="just">
              <a:buFont typeface="+mj-lt"/>
              <a:buNone/>
            </a:pPr>
            <a:r>
              <a:rPr lang="en-US" sz="1200" b="0" dirty="0"/>
              <a:t>And following of the target there is our activity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863FF-3275-43BC-807A-FE76E51588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19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73EC-B969-4888-BCFA-D4C4AAECD68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4583D32E-1EDC-423A-B250-11EBD8C7891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CFE3FC27-F220-4BE1-80FD-7C6CBCA9A591}"/>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A8C5F118-9DA4-4E14-8CAB-CA7E3EA1F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5B427-BD76-440F-85AE-601B128C2760}"/>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3537385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0E62-C5E6-43A4-A269-1E82B480D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B93BE-3349-4F29-8E90-22C4A03CD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94995-4F7C-4711-AC60-81C228F0ECF6}"/>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E76A90B1-73AF-4F25-AE37-87829A67F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8B13C-C5B0-4D16-958D-B1C5427AAB1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2269387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2385-B332-41BB-A6FD-9C14A9B2FCB3}"/>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5D148575-B3BC-4D4B-815C-B4866AA3B502}"/>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C1224D-1197-4672-9D75-85059EFBA7E1}"/>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EF7BEF00-3365-472F-A658-45723EA53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9AA3D-48F2-4EFA-82E4-1B7E4706771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808477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8DE4-3F28-4118-BD4A-CF07FDF783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11ADA-4ACF-47E2-AAAC-01E6571E217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FE0E62-3981-4DD1-BC7D-8D5F09E4EB44}"/>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6E4CC8-B04B-49EB-AEEC-96DA36DFB66A}"/>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6" name="Footer Placeholder 5">
            <a:extLst>
              <a:ext uri="{FF2B5EF4-FFF2-40B4-BE49-F238E27FC236}">
                <a16:creationId xmlns:a16="http://schemas.microsoft.com/office/drawing/2014/main" id="{9C765306-540A-44FC-A172-7ED8C8328E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64A5D-8CF4-4A8A-9973-EB7CC60C8714}"/>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4158076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3837-D5D0-4952-8577-0919D2780CCB}"/>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BB2A61-280B-4368-968A-BB847E86F6F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CDA0A-086C-4624-A43E-2EE97AA0A1A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954C0-673D-4B1F-B484-581D420AC7A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7A29088-D6EF-4AC7-A587-CCC38B48673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9ABF1A-DE7A-4665-90CC-D38088ECA509}"/>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8" name="Footer Placeholder 7">
            <a:extLst>
              <a:ext uri="{FF2B5EF4-FFF2-40B4-BE49-F238E27FC236}">
                <a16:creationId xmlns:a16="http://schemas.microsoft.com/office/drawing/2014/main" id="{AB6C1CC1-6F69-47E4-B442-BE8A3CDD45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C9E05A-D9E2-4FDC-B8CB-809B048E09B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894776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1D48-0B8E-4F75-9CB6-2359CB5158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08E3D3-A535-4EE3-9EDE-A2E94FA04844}"/>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4" name="Footer Placeholder 3">
            <a:extLst>
              <a:ext uri="{FF2B5EF4-FFF2-40B4-BE49-F238E27FC236}">
                <a16:creationId xmlns:a16="http://schemas.microsoft.com/office/drawing/2014/main" id="{EFC83381-183A-413E-B72A-2E0B86097B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C6FBD1-F08D-4B27-9245-9E258C2B2527}"/>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22251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D53B6E-AAC0-43B3-9C14-62A4DBB90F45}"/>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3" name="Footer Placeholder 2">
            <a:extLst>
              <a:ext uri="{FF2B5EF4-FFF2-40B4-BE49-F238E27FC236}">
                <a16:creationId xmlns:a16="http://schemas.microsoft.com/office/drawing/2014/main" id="{40FFD40E-939A-4550-860E-2C117A7C7D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4497D6-EA76-41C9-964A-C787F99DC24C}"/>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3658750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AC6-5D32-4597-97AC-CC2D6696D1B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B572BAE2-AE78-4239-8443-4DABC024037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78566E-38D3-40F2-9C16-45BA71F6292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922D9C7-C30F-409E-879E-5D098D6307A3}"/>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6" name="Footer Placeholder 5">
            <a:extLst>
              <a:ext uri="{FF2B5EF4-FFF2-40B4-BE49-F238E27FC236}">
                <a16:creationId xmlns:a16="http://schemas.microsoft.com/office/drawing/2014/main" id="{2C0F4CBD-4E90-46C3-A68B-90BEDA943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08DB3-F150-41E6-8B5A-9C5252990BDF}"/>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5941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D63F-D6DE-4E30-BAAF-3A738DC337C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FFBE7DB5-4CD8-403A-B923-ACAE6407B246}"/>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6B3ADE0A-5FE2-41DA-8DBF-9D86EA92DCF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E5CCE4F-1D27-49A6-B204-5E4D7E3E3EAC}"/>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6" name="Footer Placeholder 5">
            <a:extLst>
              <a:ext uri="{FF2B5EF4-FFF2-40B4-BE49-F238E27FC236}">
                <a16:creationId xmlns:a16="http://schemas.microsoft.com/office/drawing/2014/main" id="{9664B57B-E62A-4A6D-A42C-2EC59845F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5BAAC-E2FD-44D8-B0E7-0A7A04CA5733}"/>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2427049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DAB5-D32B-4CCC-AC97-F2D007E98A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8A946C-4021-4DF5-A143-DAE694B237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93016-F77C-4734-892D-FDC6E93D7075}"/>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393764BB-7D55-4489-AAFD-A87253A72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BC142-406A-4C1E-8AF1-DFB636C5DF16}"/>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978483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2D0067-438F-49F2-8070-464CB9B05C46}"/>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66EDA-F469-43D0-9756-16BE04117CCE}"/>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F205D-BF10-424F-98F5-5BFFC25DF2B8}"/>
              </a:ext>
            </a:extLst>
          </p:cNvPr>
          <p:cNvSpPr>
            <a:spLocks noGrp="1"/>
          </p:cNvSpPr>
          <p:nvPr>
            <p:ph type="dt" sz="half" idx="10"/>
          </p:nvPr>
        </p:nvSpPr>
        <p:spPr/>
        <p:txBody>
          <a:body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0F6E6021-1D0E-493C-8CB8-229A170F4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F5822-93E5-460A-92DB-656D4D066752}"/>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51361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44EEBF-F54C-49B9-927D-1D36C2A6778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3CBCF1-FD4C-4AD7-99A2-3643E5B13674}"/>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521F8-0EAA-460D-AA00-A0B00FD15F5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27D3BF97-5B7F-4A4A-9343-87A386293A6B}" type="datetimeFigureOut">
              <a:rPr lang="en-US" smtClean="0"/>
              <a:t>12/3/2024</a:t>
            </a:fld>
            <a:endParaRPr lang="en-US"/>
          </a:p>
        </p:txBody>
      </p:sp>
      <p:sp>
        <p:nvSpPr>
          <p:cNvPr id="5" name="Footer Placeholder 4">
            <a:extLst>
              <a:ext uri="{FF2B5EF4-FFF2-40B4-BE49-F238E27FC236}">
                <a16:creationId xmlns:a16="http://schemas.microsoft.com/office/drawing/2014/main" id="{C966F2D9-BDA8-43D5-AA05-C10632478F3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4834-D09B-4EC9-90D9-4345FF6630A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AC419F83-1A3D-4991-97B0-1329BA3C1EAC}" type="slidenum">
              <a:rPr lang="en-US" smtClean="0"/>
              <a:t>‹#›</a:t>
            </a:fld>
            <a:endParaRPr lang="en-US"/>
          </a:p>
        </p:txBody>
      </p:sp>
    </p:spTree>
    <p:extLst>
      <p:ext uri="{BB962C8B-B14F-4D97-AF65-F5344CB8AC3E}">
        <p14:creationId xmlns:p14="http://schemas.microsoft.com/office/powerpoint/2010/main" val="4216888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png"/><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 Id="rId9" Type="http://schemas.openxmlformats.org/officeDocument/2006/relationships/slide" Target="slide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3.xml"/><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slide" Target="slide1.xml"/><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7.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7.svg"/><Relationship Id="rId7" Type="http://schemas.openxmlformats.org/officeDocument/2006/relationships/slide" Target="slide3.xml"/><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4.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slide" Target="slide2.xml"/><Relationship Id="rId11" Type="http://schemas.openxmlformats.org/officeDocument/2006/relationships/image" Target="../media/image25.png"/><Relationship Id="rId5" Type="http://schemas.openxmlformats.org/officeDocument/2006/relationships/slide" Target="slide1.xml"/><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7.svg"/><Relationship Id="rId9" Type="http://schemas.openxmlformats.org/officeDocument/2006/relationships/image" Target="../media/image23.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10" Type="http://schemas.openxmlformats.org/officeDocument/2006/relationships/image" Target="../media/image40.png"/><Relationship Id="rId4" Type="http://schemas.openxmlformats.org/officeDocument/2006/relationships/image" Target="../media/image7.sv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2.svg"/><Relationship Id="rId18" Type="http://schemas.openxmlformats.org/officeDocument/2006/relationships/image" Target="../media/image51.png"/><Relationship Id="rId26" Type="http://schemas.openxmlformats.org/officeDocument/2006/relationships/image" Target="../media/image56.png"/><Relationship Id="rId39" Type="http://schemas.openxmlformats.org/officeDocument/2006/relationships/image" Target="../media/image67.png"/><Relationship Id="rId3" Type="http://schemas.openxmlformats.org/officeDocument/2006/relationships/image" Target="../media/image41.emf"/><Relationship Id="rId21" Type="http://schemas.openxmlformats.org/officeDocument/2006/relationships/image" Target="../media/image40.svg"/><Relationship Id="rId34" Type="http://schemas.openxmlformats.org/officeDocument/2006/relationships/image" Target="../media/image62.jpeg"/><Relationship Id="rId42" Type="http://schemas.openxmlformats.org/officeDocument/2006/relationships/image" Target="../media/image61.svg"/><Relationship Id="rId7" Type="http://schemas.openxmlformats.org/officeDocument/2006/relationships/image" Target="../media/image44.png"/><Relationship Id="rId12" Type="http://schemas.openxmlformats.org/officeDocument/2006/relationships/image" Target="../media/image47.png"/><Relationship Id="rId17" Type="http://schemas.openxmlformats.org/officeDocument/2006/relationships/image" Target="../media/image36.svg"/><Relationship Id="rId25" Type="http://schemas.openxmlformats.org/officeDocument/2006/relationships/image" Target="../media/image55.png"/><Relationship Id="rId33" Type="http://schemas.openxmlformats.org/officeDocument/2006/relationships/image" Target="../media/image52.svg"/><Relationship Id="rId38"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50.png"/><Relationship Id="rId20" Type="http://schemas.openxmlformats.org/officeDocument/2006/relationships/image" Target="../media/image52.png"/><Relationship Id="rId29" Type="http://schemas.openxmlformats.org/officeDocument/2006/relationships/image" Target="../media/image59.png"/><Relationship Id="rId41"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6.png"/><Relationship Id="rId24" Type="http://schemas.openxmlformats.org/officeDocument/2006/relationships/image" Target="../media/image54.png"/><Relationship Id="rId32" Type="http://schemas.openxmlformats.org/officeDocument/2006/relationships/image" Target="../media/image61.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1.pn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42.svg"/><Relationship Id="rId28" Type="http://schemas.openxmlformats.org/officeDocument/2006/relationships/image" Target="../media/image58.png"/><Relationship Id="rId36" Type="http://schemas.openxmlformats.org/officeDocument/2006/relationships/image" Target="../media/image64.png"/><Relationship Id="rId10" Type="http://schemas.openxmlformats.org/officeDocument/2006/relationships/image" Target="../media/image26.png"/><Relationship Id="rId19" Type="http://schemas.openxmlformats.org/officeDocument/2006/relationships/image" Target="../media/image38.svg"/><Relationship Id="rId31" Type="http://schemas.openxmlformats.org/officeDocument/2006/relationships/image" Target="../media/image50.svg"/><Relationship Id="rId44" Type="http://schemas.openxmlformats.org/officeDocument/2006/relationships/image" Target="../media/image63.svg"/><Relationship Id="rId4" Type="http://schemas.openxmlformats.org/officeDocument/2006/relationships/image" Target="../media/image42.png"/><Relationship Id="rId9" Type="http://schemas.openxmlformats.org/officeDocument/2006/relationships/image" Target="../media/image28.svg"/><Relationship Id="rId14" Type="http://schemas.openxmlformats.org/officeDocument/2006/relationships/image" Target="../media/image48.png"/><Relationship Id="rId22" Type="http://schemas.openxmlformats.org/officeDocument/2006/relationships/image" Target="../media/image53.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3.jpeg"/><Relationship Id="rId43"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2.svg"/><Relationship Id="rId18" Type="http://schemas.openxmlformats.org/officeDocument/2006/relationships/image" Target="../media/image51.png"/><Relationship Id="rId26" Type="http://schemas.openxmlformats.org/officeDocument/2006/relationships/image" Target="../media/image56.png"/><Relationship Id="rId39" Type="http://schemas.openxmlformats.org/officeDocument/2006/relationships/image" Target="../media/image67.png"/><Relationship Id="rId3" Type="http://schemas.openxmlformats.org/officeDocument/2006/relationships/image" Target="../media/image41.emf"/><Relationship Id="rId21" Type="http://schemas.openxmlformats.org/officeDocument/2006/relationships/image" Target="../media/image40.svg"/><Relationship Id="rId34" Type="http://schemas.openxmlformats.org/officeDocument/2006/relationships/image" Target="../media/image62.jpeg"/><Relationship Id="rId42" Type="http://schemas.openxmlformats.org/officeDocument/2006/relationships/image" Target="../media/image61.svg"/><Relationship Id="rId7" Type="http://schemas.openxmlformats.org/officeDocument/2006/relationships/image" Target="../media/image44.png"/><Relationship Id="rId12" Type="http://schemas.openxmlformats.org/officeDocument/2006/relationships/image" Target="../media/image47.png"/><Relationship Id="rId17" Type="http://schemas.openxmlformats.org/officeDocument/2006/relationships/image" Target="../media/image36.svg"/><Relationship Id="rId25" Type="http://schemas.openxmlformats.org/officeDocument/2006/relationships/image" Target="../media/image55.png"/><Relationship Id="rId33" Type="http://schemas.openxmlformats.org/officeDocument/2006/relationships/image" Target="../media/image52.svg"/><Relationship Id="rId38"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50.png"/><Relationship Id="rId20" Type="http://schemas.openxmlformats.org/officeDocument/2006/relationships/image" Target="../media/image52.png"/><Relationship Id="rId29" Type="http://schemas.openxmlformats.org/officeDocument/2006/relationships/image" Target="../media/image59.png"/><Relationship Id="rId41"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46.png"/><Relationship Id="rId24" Type="http://schemas.openxmlformats.org/officeDocument/2006/relationships/image" Target="../media/image54.png"/><Relationship Id="rId32" Type="http://schemas.openxmlformats.org/officeDocument/2006/relationships/image" Target="../media/image61.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1.pn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42.svg"/><Relationship Id="rId28" Type="http://schemas.openxmlformats.org/officeDocument/2006/relationships/image" Target="../media/image58.png"/><Relationship Id="rId36" Type="http://schemas.openxmlformats.org/officeDocument/2006/relationships/image" Target="../media/image64.png"/><Relationship Id="rId10" Type="http://schemas.openxmlformats.org/officeDocument/2006/relationships/image" Target="../media/image26.png"/><Relationship Id="rId19" Type="http://schemas.openxmlformats.org/officeDocument/2006/relationships/image" Target="../media/image38.svg"/><Relationship Id="rId31" Type="http://schemas.openxmlformats.org/officeDocument/2006/relationships/image" Target="../media/image50.svg"/><Relationship Id="rId44" Type="http://schemas.openxmlformats.org/officeDocument/2006/relationships/image" Target="../media/image63.svg"/><Relationship Id="rId4" Type="http://schemas.openxmlformats.org/officeDocument/2006/relationships/image" Target="../media/image42.png"/><Relationship Id="rId9" Type="http://schemas.openxmlformats.org/officeDocument/2006/relationships/image" Target="../media/image28.svg"/><Relationship Id="rId14" Type="http://schemas.openxmlformats.org/officeDocument/2006/relationships/image" Target="../media/image48.png"/><Relationship Id="rId22" Type="http://schemas.openxmlformats.org/officeDocument/2006/relationships/image" Target="../media/image53.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3.jpeg"/><Relationship Id="rId43"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83.svg"/><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image" Target="../media/image41.emf"/><Relationship Id="rId21" Type="http://schemas.openxmlformats.org/officeDocument/2006/relationships/image" Target="../media/image93.png"/><Relationship Id="rId7" Type="http://schemas.openxmlformats.org/officeDocument/2006/relationships/image" Target="../media/image68.png"/><Relationship Id="rId12" Type="http://schemas.openxmlformats.org/officeDocument/2006/relationships/image" Target="../media/image89.png"/><Relationship Id="rId17" Type="http://schemas.openxmlformats.org/officeDocument/2006/relationships/image" Target="../media/image44.png"/><Relationship Id="rId25" Type="http://schemas.openxmlformats.org/officeDocument/2006/relationships/image" Target="../media/image92.sv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49.png"/><Relationship Id="rId29" Type="http://schemas.openxmlformats.org/officeDocument/2006/relationships/image" Target="../media/image96.svg"/><Relationship Id="rId1" Type="http://schemas.openxmlformats.org/officeDocument/2006/relationships/slideLayout" Target="../slideLayouts/slideLayout18.xml"/><Relationship Id="rId6" Type="http://schemas.openxmlformats.org/officeDocument/2006/relationships/image" Target="../media/image25.svg"/><Relationship Id="rId11" Type="http://schemas.openxmlformats.org/officeDocument/2006/relationships/image" Target="../media/image81.svg"/><Relationship Id="rId24" Type="http://schemas.openxmlformats.org/officeDocument/2006/relationships/image" Target="../media/image96.png"/><Relationship Id="rId32" Type="http://schemas.openxmlformats.org/officeDocument/2006/relationships/slide" Target="slide20.xml"/><Relationship Id="rId5" Type="http://schemas.openxmlformats.org/officeDocument/2006/relationships/image" Target="../media/image86.png"/><Relationship Id="rId15" Type="http://schemas.openxmlformats.org/officeDocument/2006/relationships/image" Target="../media/image85.svg"/><Relationship Id="rId23" Type="http://schemas.openxmlformats.org/officeDocument/2006/relationships/image" Target="../media/image95.png"/><Relationship Id="rId28" Type="http://schemas.openxmlformats.org/officeDocument/2006/relationships/image" Target="../media/image99.png"/><Relationship Id="rId10" Type="http://schemas.openxmlformats.org/officeDocument/2006/relationships/image" Target="../media/image88.png"/><Relationship Id="rId19" Type="http://schemas.openxmlformats.org/officeDocument/2006/relationships/image" Target="../media/image92.png"/><Relationship Id="rId31" Type="http://schemas.openxmlformats.org/officeDocument/2006/relationships/image" Target="../media/image98.svg"/><Relationship Id="rId4" Type="http://schemas.openxmlformats.org/officeDocument/2006/relationships/image" Target="../media/image42.png"/><Relationship Id="rId9" Type="http://schemas.openxmlformats.org/officeDocument/2006/relationships/image" Target="../media/image71.png"/><Relationship Id="rId14" Type="http://schemas.openxmlformats.org/officeDocument/2006/relationships/image" Target="../media/image90.png"/><Relationship Id="rId22" Type="http://schemas.openxmlformats.org/officeDocument/2006/relationships/image" Target="../media/image94.png"/><Relationship Id="rId27" Type="http://schemas.openxmlformats.org/officeDocument/2006/relationships/image" Target="../media/image98.png"/><Relationship Id="rId30"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2.jpe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3.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3.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3.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0.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7.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sp>
      <p:grpSp>
        <p:nvGrpSpPr>
          <p:cNvPr id="3" name="Group 3"/>
          <p:cNvGrpSpPr/>
          <p:nvPr/>
        </p:nvGrpSpPr>
        <p:grpSpPr>
          <a:xfrm>
            <a:off x="-539175" y="-151086"/>
            <a:ext cx="19366350" cy="10589172"/>
            <a:chOff x="0" y="0"/>
            <a:chExt cx="5100602" cy="2788918"/>
          </a:xfrm>
        </p:grpSpPr>
        <p:sp>
          <p:nvSpPr>
            <p:cNvPr id="4" name="Freeform 4"/>
            <p:cNvSpPr/>
            <p:nvPr/>
          </p:nvSpPr>
          <p:spPr>
            <a:xfrm>
              <a:off x="0" y="0"/>
              <a:ext cx="5100603" cy="2788918"/>
            </a:xfrm>
            <a:custGeom>
              <a:avLst/>
              <a:gdLst/>
              <a:ahLst/>
              <a:cxnLst/>
              <a:rect l="l" t="t" r="r" b="b"/>
              <a:pathLst>
                <a:path w="5100603" h="2788918">
                  <a:moveTo>
                    <a:pt x="0" y="0"/>
                  </a:moveTo>
                  <a:lnTo>
                    <a:pt x="5100603" y="0"/>
                  </a:lnTo>
                  <a:lnTo>
                    <a:pt x="5100603" y="2788918"/>
                  </a:lnTo>
                  <a:lnTo>
                    <a:pt x="0" y="2788918"/>
                  </a:lnTo>
                  <a:close/>
                </a:path>
              </a:pathLst>
            </a:custGeom>
            <a:gradFill rotWithShape="1">
              <a:gsLst>
                <a:gs pos="0">
                  <a:srgbClr val="0589C2">
                    <a:alpha val="87000"/>
                  </a:srgbClr>
                </a:gs>
                <a:gs pos="50000">
                  <a:srgbClr val="3ABDD4">
                    <a:alpha val="87000"/>
                  </a:srgbClr>
                </a:gs>
                <a:gs pos="100000">
                  <a:srgbClr val="93EFFF">
                    <a:alpha val="87000"/>
                  </a:srgbClr>
                </a:gs>
              </a:gsLst>
              <a:path path="circle">
                <a:fillToRect r="100000" b="100000"/>
              </a:path>
              <a:tileRect l="-100000" t="-100000"/>
            </a:gradFill>
          </p:spPr>
        </p:sp>
        <p:sp>
          <p:nvSpPr>
            <p:cNvPr id="5" name="TextBox 5"/>
            <p:cNvSpPr txBox="1"/>
            <p:nvPr/>
          </p:nvSpPr>
          <p:spPr>
            <a:xfrm>
              <a:off x="0" y="-38100"/>
              <a:ext cx="5100602" cy="282701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3078">
            <a:off x="1027455" y="91045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903207" y="3834484"/>
            <a:ext cx="14481586" cy="2894257"/>
          </a:xfrm>
          <a:prstGeom prst="rect">
            <a:avLst/>
          </a:prstGeom>
        </p:spPr>
        <p:txBody>
          <a:bodyPr lIns="0" tIns="0" rIns="0" bIns="0" rtlCol="0" anchor="t">
            <a:spAutoFit/>
          </a:bodyPr>
          <a:lstStyle/>
          <a:p>
            <a:pPr algn="ctr">
              <a:lnSpc>
                <a:spcPts val="10462"/>
              </a:lnSpc>
            </a:pPr>
            <a:r>
              <a:rPr lang="en-US" sz="12166" b="1" dirty="0">
                <a:solidFill>
                  <a:srgbClr val="FFFFFF"/>
                </a:solidFill>
                <a:latin typeface="Poppins Bold"/>
                <a:ea typeface="Poppins Bold"/>
                <a:cs typeface="Poppins Bold"/>
                <a:sym typeface="Poppins Bold"/>
              </a:rPr>
              <a:t>Human Resources</a:t>
            </a:r>
          </a:p>
          <a:p>
            <a:pPr algn="ctr">
              <a:lnSpc>
                <a:spcPts val="10462"/>
              </a:lnSpc>
            </a:pPr>
            <a:r>
              <a:rPr lang="en-US" sz="12166" b="1" dirty="0">
                <a:solidFill>
                  <a:srgbClr val="FFFFFF"/>
                </a:solidFill>
                <a:latin typeface="Poppins Bold"/>
                <a:ea typeface="Poppins Bold"/>
                <a:cs typeface="Poppins Bold"/>
                <a:sym typeface="Poppins Bold"/>
              </a:rPr>
              <a:t>Management</a:t>
            </a:r>
          </a:p>
        </p:txBody>
      </p:sp>
      <p:sp>
        <p:nvSpPr>
          <p:cNvPr id="8" name="TextBox 8"/>
          <p:cNvSpPr txBox="1"/>
          <p:nvPr/>
        </p:nvSpPr>
        <p:spPr>
          <a:xfrm>
            <a:off x="1687743" y="711008"/>
            <a:ext cx="2884257" cy="850105"/>
          </a:xfrm>
          <a:prstGeom prst="rect">
            <a:avLst/>
          </a:prstGeom>
        </p:spPr>
        <p:txBody>
          <a:bodyPr wrap="square" lIns="0" tIns="0" rIns="0" bIns="0" rtlCol="0" anchor="t">
            <a:spAutoFit/>
          </a:bodyPr>
          <a:lstStyle/>
          <a:p>
            <a:pPr algn="l">
              <a:lnSpc>
                <a:spcPts val="3393"/>
              </a:lnSpc>
            </a:pPr>
            <a:r>
              <a:rPr lang="en-US" sz="2424" b="1" dirty="0">
                <a:solidFill>
                  <a:srgbClr val="FFFFFF"/>
                </a:solidFill>
                <a:latin typeface="Poppins Bold"/>
                <a:ea typeface="Poppins Bold"/>
                <a:cs typeface="Poppins Bold"/>
                <a:sym typeface="Poppins Bold"/>
              </a:rPr>
              <a:t>SHS</a:t>
            </a:r>
            <a:br>
              <a:rPr lang="en-US" sz="2424" b="1" dirty="0">
                <a:solidFill>
                  <a:srgbClr val="FFFFFF"/>
                </a:solidFill>
                <a:latin typeface="Poppins Bold"/>
                <a:ea typeface="Poppins Bold"/>
                <a:cs typeface="Poppins Bold"/>
                <a:sym typeface="Poppins Bold"/>
              </a:rPr>
            </a:br>
            <a:r>
              <a:rPr lang="en-US" sz="2424" b="1" dirty="0">
                <a:solidFill>
                  <a:srgbClr val="FFFFFF"/>
                </a:solidFill>
                <a:latin typeface="Poppins Bold"/>
                <a:ea typeface="Poppins Bold"/>
                <a:cs typeface="Poppins Bold"/>
                <a:sym typeface="Poppins Bold"/>
              </a:rPr>
              <a:t>Smart HR System</a:t>
            </a:r>
          </a:p>
        </p:txBody>
      </p:sp>
      <p:grpSp>
        <p:nvGrpSpPr>
          <p:cNvPr id="9" name="Group 9"/>
          <p:cNvGrpSpPr/>
          <p:nvPr/>
        </p:nvGrpSpPr>
        <p:grpSpPr>
          <a:xfrm>
            <a:off x="16463639" y="8692852"/>
            <a:ext cx="793472" cy="787812"/>
            <a:chOff x="0" y="0"/>
            <a:chExt cx="289003" cy="286941"/>
          </a:xfrm>
        </p:grpSpPr>
        <p:sp>
          <p:nvSpPr>
            <p:cNvPr id="10" name="Freeform 10"/>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11" name="TextBox 11"/>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6735331" y="8904285"/>
            <a:ext cx="270061" cy="364947"/>
          </a:xfrm>
          <a:custGeom>
            <a:avLst/>
            <a:gdLst/>
            <a:ahLst/>
            <a:cxnLst/>
            <a:rect l="l" t="t" r="r" b="b"/>
            <a:pathLst>
              <a:path w="270061" h="364947">
                <a:moveTo>
                  <a:pt x="0" y="0"/>
                </a:moveTo>
                <a:lnTo>
                  <a:pt x="270061" y="0"/>
                </a:lnTo>
                <a:lnTo>
                  <a:pt x="270061" y="364947"/>
                </a:lnTo>
                <a:lnTo>
                  <a:pt x="0" y="36494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7" name="Rectangle: Rounded Corners 16">
            <a:hlinkClick r:id="rId7" action="ppaction://hlinksldjump"/>
            <a:extLst>
              <a:ext uri="{FF2B5EF4-FFF2-40B4-BE49-F238E27FC236}">
                <a16:creationId xmlns:a16="http://schemas.microsoft.com/office/drawing/2014/main" id="{936B7FB9-5B7B-4C8E-BC60-726E0296298F}"/>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3"/>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18" name="Rectangle: Rounded Corners 17">
            <a:hlinkClick r:id="rId8" action="ppaction://hlinksldjump"/>
            <a:extLst>
              <a:ext uri="{FF2B5EF4-FFF2-40B4-BE49-F238E27FC236}">
                <a16:creationId xmlns:a16="http://schemas.microsoft.com/office/drawing/2014/main" id="{4C72C41A-D635-4CB4-B1F8-7EAFEDA0A32B}"/>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4"/>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ABOUT</a:t>
            </a:r>
          </a:p>
        </p:txBody>
      </p:sp>
      <p:sp>
        <p:nvSpPr>
          <p:cNvPr id="19" name="Rectangle: Rounded Corners 18">
            <a:hlinkClick r:id="rId9" action="ppaction://hlinksldjump"/>
            <a:extLst>
              <a:ext uri="{FF2B5EF4-FFF2-40B4-BE49-F238E27FC236}">
                <a16:creationId xmlns:a16="http://schemas.microsoft.com/office/drawing/2014/main" id="{30FA454D-975A-4C8E-8D22-41B1BB8A93E1}"/>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D38E66C-63BC-4A2D-94BF-460BD7D113E1}"/>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5"/>
          <p:cNvSpPr txBox="1"/>
          <p:nvPr/>
        </p:nvSpPr>
        <p:spPr>
          <a:xfrm>
            <a:off x="14272619"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CONTENT</a:t>
            </a:r>
          </a:p>
        </p:txBody>
      </p:sp>
      <p:sp>
        <p:nvSpPr>
          <p:cNvPr id="16" name="TextBox 16"/>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FFFFFF"/>
                </a:solidFill>
                <a:latin typeface="Poppins Bold"/>
                <a:ea typeface="Poppins Bold"/>
                <a:cs typeface="Poppins Bold"/>
                <a:sym typeface="Poppins Bold"/>
              </a:rPr>
              <a:t>OTHERS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4"/>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535905" y="3502672"/>
            <a:ext cx="5051493" cy="5817203"/>
            <a:chOff x="0" y="0"/>
            <a:chExt cx="573834" cy="660816"/>
          </a:xfrm>
        </p:grpSpPr>
        <p:sp>
          <p:nvSpPr>
            <p:cNvPr id="11" name="Freeform 11"/>
            <p:cNvSpPr/>
            <p:nvPr/>
          </p:nvSpPr>
          <p:spPr>
            <a:xfrm>
              <a:off x="0" y="0"/>
              <a:ext cx="573834" cy="660816"/>
            </a:xfrm>
            <a:custGeom>
              <a:avLst/>
              <a:gdLst/>
              <a:ahLst/>
              <a:cxnLst/>
              <a:rect l="l" t="t" r="r" b="b"/>
              <a:pathLst>
                <a:path w="573834" h="660816">
                  <a:moveTo>
                    <a:pt x="121075" y="0"/>
                  </a:moveTo>
                  <a:lnTo>
                    <a:pt x="452758" y="0"/>
                  </a:lnTo>
                  <a:cubicBezTo>
                    <a:pt x="484869" y="0"/>
                    <a:pt x="515665" y="12756"/>
                    <a:pt x="538371" y="35462"/>
                  </a:cubicBezTo>
                  <a:cubicBezTo>
                    <a:pt x="561078" y="58168"/>
                    <a:pt x="573834" y="88964"/>
                    <a:pt x="573834" y="121075"/>
                  </a:cubicBezTo>
                  <a:lnTo>
                    <a:pt x="573834" y="539740"/>
                  </a:lnTo>
                  <a:cubicBezTo>
                    <a:pt x="573834" y="571852"/>
                    <a:pt x="561078" y="602648"/>
                    <a:pt x="538371" y="625354"/>
                  </a:cubicBezTo>
                  <a:cubicBezTo>
                    <a:pt x="515665" y="648060"/>
                    <a:pt x="484869" y="660816"/>
                    <a:pt x="452758" y="660816"/>
                  </a:cubicBezTo>
                  <a:lnTo>
                    <a:pt x="121075" y="660816"/>
                  </a:lnTo>
                  <a:cubicBezTo>
                    <a:pt x="88964" y="660816"/>
                    <a:pt x="58168" y="648060"/>
                    <a:pt x="35462" y="625354"/>
                  </a:cubicBezTo>
                  <a:cubicBezTo>
                    <a:pt x="12756" y="602648"/>
                    <a:pt x="0" y="571852"/>
                    <a:pt x="0" y="539740"/>
                  </a:cubicBezTo>
                  <a:lnTo>
                    <a:pt x="0" y="121075"/>
                  </a:lnTo>
                  <a:cubicBezTo>
                    <a:pt x="0" y="88964"/>
                    <a:pt x="12756" y="58168"/>
                    <a:pt x="35462" y="35462"/>
                  </a:cubicBezTo>
                  <a:cubicBezTo>
                    <a:pt x="58168" y="12756"/>
                    <a:pt x="88964" y="0"/>
                    <a:pt x="121075" y="0"/>
                  </a:cubicBezTo>
                  <a:close/>
                </a:path>
              </a:pathLst>
            </a:custGeom>
            <a:blipFill>
              <a:blip r:embed="rId2"/>
              <a:stretch>
                <a:fillRect l="-36422" r="-36422"/>
              </a:stretch>
            </a:blipFill>
          </p:spPr>
        </p:sp>
      </p:grpSp>
      <p:sp>
        <p:nvSpPr>
          <p:cNvPr id="17" name="TextBox 17"/>
          <p:cNvSpPr txBox="1"/>
          <p:nvPr/>
        </p:nvSpPr>
        <p:spPr>
          <a:xfrm>
            <a:off x="773580" y="2635511"/>
            <a:ext cx="10656420" cy="767518"/>
          </a:xfrm>
          <a:prstGeom prst="rect">
            <a:avLst/>
          </a:prstGeom>
        </p:spPr>
        <p:txBody>
          <a:bodyPr wrap="square" lIns="0" tIns="0" rIns="0" bIns="0" rtlCol="0" anchor="t">
            <a:spAutoFit/>
          </a:bodyPr>
          <a:lstStyle/>
          <a:p>
            <a:pPr>
              <a:lnSpc>
                <a:spcPts val="3137"/>
              </a:lnSpc>
            </a:pPr>
            <a:r>
              <a:rPr lang="en-US" sz="2000" dirty="0">
                <a:solidFill>
                  <a:srgbClr val="FFFFFF"/>
                </a:solidFill>
                <a:latin typeface="Poppins"/>
                <a:ea typeface="Poppins"/>
                <a:cs typeface="Poppins"/>
                <a:sym typeface="Poppins"/>
              </a:rPr>
              <a:t>User </a:t>
            </a:r>
            <a:r>
              <a:rPr lang="en-US" sz="2000" dirty="0" err="1">
                <a:solidFill>
                  <a:srgbClr val="FFFFFF"/>
                </a:solidFill>
                <a:latin typeface="Poppins"/>
                <a:ea typeface="Poppins"/>
                <a:cs typeface="Poppins"/>
                <a:sym typeface="Poppins"/>
              </a:rPr>
              <a:t>hanya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perlu</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mengetahui</a:t>
            </a:r>
            <a:r>
              <a:rPr lang="en-US" sz="2000" dirty="0">
                <a:solidFill>
                  <a:srgbClr val="FFFFFF"/>
                </a:solidFill>
                <a:latin typeface="Poppins"/>
                <a:ea typeface="Poppins"/>
                <a:cs typeface="Poppins"/>
                <a:sym typeface="Poppins"/>
              </a:rPr>
              <a:t> bagaimana </a:t>
            </a:r>
            <a:r>
              <a:rPr lang="en-US" sz="2000" dirty="0" err="1">
                <a:solidFill>
                  <a:srgbClr val="FFFFFF"/>
                </a:solidFill>
                <a:latin typeface="Poppins"/>
                <a:ea typeface="Poppins"/>
                <a:cs typeface="Poppins"/>
                <a:sym typeface="Poppins"/>
              </a:rPr>
              <a:t>cara</a:t>
            </a:r>
            <a:r>
              <a:rPr lang="en-US" sz="2000" dirty="0">
                <a:solidFill>
                  <a:srgbClr val="FFFFFF"/>
                </a:solidFill>
                <a:latin typeface="Poppins"/>
                <a:ea typeface="Poppins"/>
                <a:cs typeface="Poppins"/>
                <a:sym typeface="Poppins"/>
              </a:rPr>
              <a:t> menggunakan system </a:t>
            </a:r>
            <a:r>
              <a:rPr lang="en-US" sz="2000" dirty="0" err="1">
                <a:solidFill>
                  <a:srgbClr val="FFFFFF"/>
                </a:solidFill>
                <a:latin typeface="Poppins"/>
                <a:ea typeface="Poppins"/>
                <a:cs typeface="Poppins"/>
                <a:sym typeface="Poppins"/>
              </a:rPr>
              <a:t>nya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maka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akan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ada</a:t>
            </a:r>
            <a:r>
              <a:rPr lang="en-US" sz="2000" dirty="0">
                <a:solidFill>
                  <a:srgbClr val="FFFFFF"/>
                </a:solidFill>
                <a:latin typeface="Poppins"/>
                <a:ea typeface="Poppins"/>
                <a:cs typeface="Poppins"/>
                <a:sym typeface="Poppins"/>
              </a:rPr>
              <a:t> manual book </a:t>
            </a:r>
            <a:r>
              <a:rPr lang="en-US" sz="2000" dirty="0" err="1">
                <a:solidFill>
                  <a:srgbClr val="FFFFFF"/>
                </a:solidFill>
                <a:latin typeface="Poppins"/>
                <a:ea typeface="Poppins"/>
                <a:cs typeface="Poppins"/>
                <a:sym typeface="Poppins"/>
              </a:rPr>
              <a:t>untuk</a:t>
            </a:r>
            <a:r>
              <a:rPr lang="en-US" sz="2000" dirty="0">
                <a:solidFill>
                  <a:srgbClr val="FFFFFF"/>
                </a:solidFill>
                <a:latin typeface="Poppins"/>
                <a:ea typeface="Poppins"/>
                <a:cs typeface="Poppins"/>
                <a:sym typeface="Poppins"/>
              </a:rPr>
              <a:t> user guide</a:t>
            </a:r>
          </a:p>
        </p:txBody>
      </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3</a:t>
            </a:r>
            <a:r>
              <a:rPr lang="en-US" sz="5400" b="1" dirty="0" smtClean="0">
                <a:solidFill>
                  <a:srgbClr val="0C8EB6"/>
                </a:solidFill>
                <a:latin typeface="Poppins Bold"/>
                <a:ea typeface="Poppins Bold"/>
                <a:cs typeface="Poppins Bold"/>
                <a:sym typeface="Poppins Bold"/>
              </a:rPr>
              <a:t>.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17">
            <a:extLst>
              <a:ext uri="{FF2B5EF4-FFF2-40B4-BE49-F238E27FC236}">
                <a16:creationId xmlns:a16="http://schemas.microsoft.com/office/drawing/2014/main" id="{7A1C89A7-D8F0-45E0-B74C-9C189154356A}"/>
              </a:ext>
            </a:extLst>
          </p:cNvPr>
          <p:cNvSpPr txBox="1"/>
          <p:nvPr/>
        </p:nvSpPr>
        <p:spPr>
          <a:xfrm>
            <a:off x="773580" y="3718260"/>
            <a:ext cx="10656420" cy="767518"/>
          </a:xfrm>
          <a:prstGeom prst="rect">
            <a:avLst/>
          </a:prstGeom>
        </p:spPr>
        <p:txBody>
          <a:bodyPr wrap="square" lIns="0" tIns="0" rIns="0" bIns="0" rtlCol="0" anchor="t">
            <a:spAutoFit/>
          </a:bodyPr>
          <a:lstStyle/>
          <a:p>
            <a:pPr>
              <a:lnSpc>
                <a:spcPts val="3137"/>
              </a:lnSpc>
            </a:pPr>
            <a:r>
              <a:rPr lang="en-US" sz="2000" dirty="0">
                <a:solidFill>
                  <a:srgbClr val="FFFFFF"/>
                </a:solidFill>
                <a:latin typeface="Poppins"/>
                <a:ea typeface="Poppins"/>
                <a:cs typeface="Poppins"/>
                <a:sym typeface="Poppins"/>
              </a:rPr>
              <a:t>Lalu </a:t>
            </a:r>
            <a:r>
              <a:rPr lang="en-US" sz="2000" dirty="0" err="1">
                <a:solidFill>
                  <a:srgbClr val="FFFFFF"/>
                </a:solidFill>
                <a:latin typeface="Poppins"/>
                <a:ea typeface="Poppins"/>
                <a:cs typeface="Poppins"/>
                <a:sym typeface="Poppins"/>
              </a:rPr>
              <a:t>untuk</a:t>
            </a:r>
            <a:r>
              <a:rPr lang="en-US" sz="2000" dirty="0">
                <a:solidFill>
                  <a:srgbClr val="FFFFFF"/>
                </a:solidFill>
                <a:latin typeface="Poppins"/>
                <a:ea typeface="Poppins"/>
                <a:cs typeface="Poppins"/>
                <a:sym typeface="Poppins"/>
              </a:rPr>
              <a:t> Developer </a:t>
            </a:r>
            <a:r>
              <a:rPr lang="en-US" sz="2000" dirty="0" err="1">
                <a:solidFill>
                  <a:srgbClr val="FFFFFF"/>
                </a:solidFill>
                <a:latin typeface="Poppins"/>
                <a:ea typeface="Poppins"/>
                <a:cs typeface="Poppins"/>
                <a:sym typeface="Poppins"/>
              </a:rPr>
              <a:t>yaitu</a:t>
            </a:r>
            <a:r>
              <a:rPr lang="en-US" sz="2000" dirty="0">
                <a:solidFill>
                  <a:srgbClr val="FFFFFF"/>
                </a:solidFill>
                <a:latin typeface="Poppins"/>
                <a:ea typeface="Poppins"/>
                <a:cs typeface="Poppins"/>
                <a:sym typeface="Poppins"/>
              </a:rPr>
              <a:t> team HR </a:t>
            </a:r>
            <a:r>
              <a:rPr lang="en-US" sz="2000" dirty="0" err="1">
                <a:solidFill>
                  <a:srgbClr val="FFFFFF"/>
                </a:solidFill>
                <a:latin typeface="Poppins"/>
                <a:ea typeface="Poppins"/>
                <a:cs typeface="Poppins"/>
                <a:sym typeface="Poppins"/>
              </a:rPr>
              <a:t>akan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memiliki</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Perancangan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terperinci</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dalam</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mensukses</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kan</a:t>
            </a:r>
            <a:r>
              <a:rPr lang="en-US" sz="2000" dirty="0">
                <a:solidFill>
                  <a:srgbClr val="FFFFFF"/>
                </a:solidFill>
                <a:latin typeface="Poppins"/>
                <a:ea typeface="Poppins"/>
                <a:cs typeface="Poppins"/>
                <a:sym typeface="Poppins"/>
              </a:rPr>
              <a:t> project SHS, </a:t>
            </a:r>
            <a:r>
              <a:rPr lang="en-US" sz="2000" dirty="0" err="1">
                <a:solidFill>
                  <a:srgbClr val="FFFFFF"/>
                </a:solidFill>
                <a:latin typeface="Poppins"/>
                <a:ea typeface="Poppins"/>
                <a:cs typeface="Poppins"/>
                <a:sym typeface="Poppins"/>
              </a:rPr>
              <a:t>Meliputi</a:t>
            </a:r>
            <a:r>
              <a:rPr lang="en-US" sz="2000" dirty="0">
                <a:solidFill>
                  <a:srgbClr val="FFFFFF"/>
                </a:solidFill>
                <a:latin typeface="Poppins"/>
                <a:ea typeface="Poppins"/>
                <a:cs typeface="Poppins"/>
                <a:sym typeface="Poppins"/>
              </a:rPr>
              <a:t> Berikut : </a:t>
            </a:r>
          </a:p>
        </p:txBody>
      </p:sp>
      <p:grpSp>
        <p:nvGrpSpPr>
          <p:cNvPr id="46" name="Group 45">
            <a:extLst>
              <a:ext uri="{FF2B5EF4-FFF2-40B4-BE49-F238E27FC236}">
                <a16:creationId xmlns:a16="http://schemas.microsoft.com/office/drawing/2014/main" id="{E6267A23-ECF7-4AB2-8589-DE33133071A8}"/>
              </a:ext>
            </a:extLst>
          </p:cNvPr>
          <p:cNvGrpSpPr/>
          <p:nvPr/>
        </p:nvGrpSpPr>
        <p:grpSpPr>
          <a:xfrm>
            <a:off x="2058905" y="4794071"/>
            <a:ext cx="9566228" cy="2639247"/>
            <a:chOff x="911473" y="4794071"/>
            <a:chExt cx="9566228" cy="2639247"/>
          </a:xfrm>
        </p:grpSpPr>
        <p:pic>
          <p:nvPicPr>
            <p:cNvPr id="28" name="Picture 27">
              <a:extLst>
                <a:ext uri="{FF2B5EF4-FFF2-40B4-BE49-F238E27FC236}">
                  <a16:creationId xmlns:a16="http://schemas.microsoft.com/office/drawing/2014/main" id="{ECA3FDCA-08DF-4E62-84C0-36597C65D3C6}"/>
                </a:ext>
              </a:extLst>
            </p:cNvPr>
            <p:cNvPicPr>
              <a:picLocks noChangeAspect="1"/>
            </p:cNvPicPr>
            <p:nvPr/>
          </p:nvPicPr>
          <p:blipFill>
            <a:blip r:embed="rId5"/>
            <a:stretch>
              <a:fillRect/>
            </a:stretch>
          </p:blipFill>
          <p:spPr>
            <a:xfrm>
              <a:off x="911473" y="5588630"/>
              <a:ext cx="1202307" cy="1202307"/>
            </a:xfrm>
            <a:prstGeom prst="rect">
              <a:avLst/>
            </a:prstGeom>
          </p:spPr>
        </p:pic>
        <p:pic>
          <p:nvPicPr>
            <p:cNvPr id="30" name="Picture 29">
              <a:extLst>
                <a:ext uri="{FF2B5EF4-FFF2-40B4-BE49-F238E27FC236}">
                  <a16:creationId xmlns:a16="http://schemas.microsoft.com/office/drawing/2014/main" id="{CACC3517-70BA-423C-9CCB-04D61789350A}"/>
                </a:ext>
              </a:extLst>
            </p:cNvPr>
            <p:cNvPicPr>
              <a:picLocks noChangeAspect="1"/>
            </p:cNvPicPr>
            <p:nvPr/>
          </p:nvPicPr>
          <p:blipFill>
            <a:blip r:embed="rId6"/>
            <a:stretch>
              <a:fillRect/>
            </a:stretch>
          </p:blipFill>
          <p:spPr>
            <a:xfrm>
              <a:off x="2718749" y="5588629"/>
              <a:ext cx="1310469" cy="1202308"/>
            </a:xfrm>
            <a:prstGeom prst="rect">
              <a:avLst/>
            </a:prstGeom>
          </p:spPr>
        </p:pic>
        <p:pic>
          <p:nvPicPr>
            <p:cNvPr id="32" name="Picture 31">
              <a:extLst>
                <a:ext uri="{FF2B5EF4-FFF2-40B4-BE49-F238E27FC236}">
                  <a16:creationId xmlns:a16="http://schemas.microsoft.com/office/drawing/2014/main" id="{443511D2-9006-49CB-98DF-4E769FCFB180}"/>
                </a:ext>
              </a:extLst>
            </p:cNvPr>
            <p:cNvPicPr>
              <a:picLocks noChangeAspect="1"/>
            </p:cNvPicPr>
            <p:nvPr/>
          </p:nvPicPr>
          <p:blipFill>
            <a:blip r:embed="rId7"/>
            <a:stretch>
              <a:fillRect/>
            </a:stretch>
          </p:blipFill>
          <p:spPr>
            <a:xfrm>
              <a:off x="5232664" y="5415463"/>
              <a:ext cx="1310470" cy="1202307"/>
            </a:xfrm>
            <a:prstGeom prst="rect">
              <a:avLst/>
            </a:prstGeom>
          </p:spPr>
        </p:pic>
        <p:pic>
          <p:nvPicPr>
            <p:cNvPr id="34" name="Picture 33">
              <a:extLst>
                <a:ext uri="{FF2B5EF4-FFF2-40B4-BE49-F238E27FC236}">
                  <a16:creationId xmlns:a16="http://schemas.microsoft.com/office/drawing/2014/main" id="{70A6E664-6C9E-4057-A353-661E5D1F9460}"/>
                </a:ext>
              </a:extLst>
            </p:cNvPr>
            <p:cNvPicPr>
              <a:picLocks noChangeAspect="1"/>
            </p:cNvPicPr>
            <p:nvPr/>
          </p:nvPicPr>
          <p:blipFill>
            <a:blip r:embed="rId8"/>
            <a:stretch>
              <a:fillRect/>
            </a:stretch>
          </p:blipFill>
          <p:spPr>
            <a:xfrm>
              <a:off x="8175641" y="5228924"/>
              <a:ext cx="1486377" cy="1486377"/>
            </a:xfrm>
            <a:prstGeom prst="rect">
              <a:avLst/>
            </a:prstGeom>
          </p:spPr>
        </p:pic>
        <p:sp>
          <p:nvSpPr>
            <p:cNvPr id="40" name="TextBox 17">
              <a:extLst>
                <a:ext uri="{FF2B5EF4-FFF2-40B4-BE49-F238E27FC236}">
                  <a16:creationId xmlns:a16="http://schemas.microsoft.com/office/drawing/2014/main" id="{0A1B258B-58AD-410E-B75A-EAEE75F71BB7}"/>
                </a:ext>
              </a:extLst>
            </p:cNvPr>
            <p:cNvSpPr txBox="1"/>
            <p:nvPr/>
          </p:nvSpPr>
          <p:spPr>
            <a:xfrm>
              <a:off x="911473" y="4794071"/>
              <a:ext cx="3117745" cy="767518"/>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Finger print </a:t>
              </a:r>
              <a:r>
                <a:rPr lang="en-US" sz="2000" b="1" i="1" dirty="0" err="1">
                  <a:solidFill>
                    <a:srgbClr val="FFFFFF"/>
                  </a:solidFill>
                  <a:latin typeface="Poppins"/>
                  <a:ea typeface="Poppins"/>
                  <a:cs typeface="Poppins"/>
                  <a:sym typeface="Poppins"/>
                </a:rPr>
                <a:t>atau</a:t>
              </a:r>
              <a:r>
                <a:rPr lang="en-US" sz="2000" b="1" i="1" dirty="0">
                  <a:solidFill>
                    <a:srgbClr val="FFFFFF"/>
                  </a:solidFill>
                  <a:latin typeface="Poppins"/>
                  <a:ea typeface="Poppins"/>
                  <a:cs typeface="Poppins"/>
                  <a:sym typeface="Poppins"/>
                </a:rPr>
                <a:t> Face Absent</a:t>
              </a:r>
            </a:p>
          </p:txBody>
        </p:sp>
        <p:sp>
          <p:nvSpPr>
            <p:cNvPr id="41" name="TextBox 17">
              <a:extLst>
                <a:ext uri="{FF2B5EF4-FFF2-40B4-BE49-F238E27FC236}">
                  <a16:creationId xmlns:a16="http://schemas.microsoft.com/office/drawing/2014/main" id="{B340A234-8A33-4265-BDA5-13F6388FC20D}"/>
                </a:ext>
              </a:extLst>
            </p:cNvPr>
            <p:cNvSpPr txBox="1"/>
            <p:nvPr/>
          </p:nvSpPr>
          <p:spPr>
            <a:xfrm>
              <a:off x="4325012" y="4899762"/>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Central </a:t>
              </a:r>
              <a:r>
                <a:rPr lang="en-US" sz="2000" b="1" i="1" dirty="0" err="1">
                  <a:solidFill>
                    <a:srgbClr val="FFFFFF"/>
                  </a:solidFill>
                  <a:latin typeface="Poppins"/>
                  <a:ea typeface="Poppins"/>
                  <a:cs typeface="Poppins"/>
                  <a:sym typeface="Poppins"/>
                </a:rPr>
                <a:t>Databse</a:t>
              </a:r>
              <a:endParaRPr lang="en-US" sz="2000" b="1" i="1" dirty="0">
                <a:solidFill>
                  <a:srgbClr val="FFFFFF"/>
                </a:solidFill>
                <a:latin typeface="Poppins"/>
                <a:ea typeface="Poppins"/>
                <a:cs typeface="Poppins"/>
                <a:sym typeface="Poppins"/>
              </a:endParaRPr>
            </a:p>
          </p:txBody>
        </p:sp>
        <p:sp>
          <p:nvSpPr>
            <p:cNvPr id="42" name="TextBox 17">
              <a:extLst>
                <a:ext uri="{FF2B5EF4-FFF2-40B4-BE49-F238E27FC236}">
                  <a16:creationId xmlns:a16="http://schemas.microsoft.com/office/drawing/2014/main" id="{5AA6DBC1-5413-4B98-BD58-E5E8BBBE451D}"/>
                </a:ext>
              </a:extLst>
            </p:cNvPr>
            <p:cNvSpPr txBox="1"/>
            <p:nvPr/>
          </p:nvSpPr>
          <p:spPr>
            <a:xfrm>
              <a:off x="7359956" y="4958513"/>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Web Based SHS</a:t>
              </a:r>
            </a:p>
          </p:txBody>
        </p:sp>
        <p:sp>
          <p:nvSpPr>
            <p:cNvPr id="58" name="TextBox 17">
              <a:extLst>
                <a:ext uri="{FF2B5EF4-FFF2-40B4-BE49-F238E27FC236}">
                  <a16:creationId xmlns:a16="http://schemas.microsoft.com/office/drawing/2014/main" id="{888CE1A9-611C-40F5-8D76-C81F94F51CB3}"/>
                </a:ext>
              </a:extLst>
            </p:cNvPr>
            <p:cNvSpPr txBox="1"/>
            <p:nvPr/>
          </p:nvSpPr>
          <p:spPr>
            <a:xfrm>
              <a:off x="2659604" y="7063345"/>
              <a:ext cx="6259227"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Jika akhir </a:t>
              </a:r>
              <a:r>
                <a:rPr lang="en-US" sz="2000" b="1" i="1" dirty="0" err="1">
                  <a:solidFill>
                    <a:srgbClr val="FFFFFF"/>
                  </a:solidFill>
                  <a:latin typeface="Poppins"/>
                  <a:ea typeface="Poppins"/>
                  <a:cs typeface="Poppins"/>
                  <a:sym typeface="Poppins"/>
                </a:rPr>
                <a:t>bulan</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atau</a:t>
              </a:r>
              <a:r>
                <a:rPr lang="en-US" sz="2000" b="1" i="1" dirty="0">
                  <a:solidFill>
                    <a:srgbClr val="FFFFFF"/>
                  </a:solidFill>
                  <a:latin typeface="Poppins"/>
                  <a:ea typeface="Poppins"/>
                  <a:cs typeface="Poppins"/>
                  <a:sym typeface="Poppins"/>
                </a:rPr>
                <a:t> FY </a:t>
              </a:r>
              <a:r>
                <a:rPr lang="en-US" sz="2000" b="1" i="1" dirty="0" err="1">
                  <a:solidFill>
                    <a:srgbClr val="FFFFFF"/>
                  </a:solidFill>
                  <a:latin typeface="Poppins"/>
                  <a:ea typeface="Poppins"/>
                  <a:cs typeface="Poppins"/>
                  <a:sym typeface="Poppins"/>
                </a:rPr>
                <a:t>maka</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akan</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ada</a:t>
              </a:r>
              <a:endParaRPr lang="en-US" sz="2000" b="1" i="1" dirty="0">
                <a:solidFill>
                  <a:srgbClr val="FFFFFF"/>
                </a:solidFill>
                <a:latin typeface="Poppins"/>
                <a:ea typeface="Poppins"/>
                <a:cs typeface="Poppins"/>
                <a:sym typeface="Poppins"/>
              </a:endParaRPr>
            </a:p>
          </p:txBody>
        </p:sp>
      </p:grpSp>
      <p:grpSp>
        <p:nvGrpSpPr>
          <p:cNvPr id="47" name="Group 46">
            <a:extLst>
              <a:ext uri="{FF2B5EF4-FFF2-40B4-BE49-F238E27FC236}">
                <a16:creationId xmlns:a16="http://schemas.microsoft.com/office/drawing/2014/main" id="{63F0753D-A16F-4405-9700-1DABAF8B47CA}"/>
              </a:ext>
            </a:extLst>
          </p:cNvPr>
          <p:cNvGrpSpPr/>
          <p:nvPr/>
        </p:nvGrpSpPr>
        <p:grpSpPr>
          <a:xfrm>
            <a:off x="2124105" y="7756505"/>
            <a:ext cx="3117745" cy="2041712"/>
            <a:chOff x="201552" y="7797700"/>
            <a:chExt cx="3117745" cy="2041712"/>
          </a:xfrm>
        </p:grpSpPr>
        <p:pic>
          <p:nvPicPr>
            <p:cNvPr id="36" name="Picture 35">
              <a:extLst>
                <a:ext uri="{FF2B5EF4-FFF2-40B4-BE49-F238E27FC236}">
                  <a16:creationId xmlns:a16="http://schemas.microsoft.com/office/drawing/2014/main" id="{3833833A-D5EA-4E9D-B657-8691F7F38ADD}"/>
                </a:ext>
              </a:extLst>
            </p:cNvPr>
            <p:cNvPicPr>
              <a:picLocks noChangeAspect="1"/>
            </p:cNvPicPr>
            <p:nvPr/>
          </p:nvPicPr>
          <p:blipFill>
            <a:blip r:embed="rId9"/>
            <a:stretch>
              <a:fillRect/>
            </a:stretch>
          </p:blipFill>
          <p:spPr>
            <a:xfrm>
              <a:off x="1116315" y="7797700"/>
              <a:ext cx="1693373" cy="1708423"/>
            </a:xfrm>
            <a:prstGeom prst="rect">
              <a:avLst/>
            </a:prstGeom>
          </p:spPr>
        </p:pic>
        <p:sp>
          <p:nvSpPr>
            <p:cNvPr id="44" name="TextBox 17">
              <a:extLst>
                <a:ext uri="{FF2B5EF4-FFF2-40B4-BE49-F238E27FC236}">
                  <a16:creationId xmlns:a16="http://schemas.microsoft.com/office/drawing/2014/main" id="{961F1900-9D56-4518-A35B-672F16C59AB7}"/>
                </a:ext>
              </a:extLst>
            </p:cNvPr>
            <p:cNvSpPr txBox="1"/>
            <p:nvPr/>
          </p:nvSpPr>
          <p:spPr>
            <a:xfrm>
              <a:off x="201552" y="9469439"/>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Approval HR Manager</a:t>
              </a:r>
            </a:p>
          </p:txBody>
        </p:sp>
      </p:grpSp>
      <p:grpSp>
        <p:nvGrpSpPr>
          <p:cNvPr id="48" name="Group 47">
            <a:extLst>
              <a:ext uri="{FF2B5EF4-FFF2-40B4-BE49-F238E27FC236}">
                <a16:creationId xmlns:a16="http://schemas.microsoft.com/office/drawing/2014/main" id="{1EA50BFC-8830-4CBE-8ED4-77F81F48C295}"/>
              </a:ext>
            </a:extLst>
          </p:cNvPr>
          <p:cNvGrpSpPr/>
          <p:nvPr/>
        </p:nvGrpSpPr>
        <p:grpSpPr>
          <a:xfrm>
            <a:off x="6129108" y="7756506"/>
            <a:ext cx="5201927" cy="2197647"/>
            <a:chOff x="6129108" y="7756506"/>
            <a:chExt cx="5201927" cy="2197647"/>
          </a:xfrm>
        </p:grpSpPr>
        <p:pic>
          <p:nvPicPr>
            <p:cNvPr id="38" name="Picture 37">
              <a:extLst>
                <a:ext uri="{FF2B5EF4-FFF2-40B4-BE49-F238E27FC236}">
                  <a16:creationId xmlns:a16="http://schemas.microsoft.com/office/drawing/2014/main" id="{1EF4FE52-1BE5-4E94-833E-A0111FC1131A}"/>
                </a:ext>
              </a:extLst>
            </p:cNvPr>
            <p:cNvPicPr>
              <a:picLocks noChangeAspect="1"/>
            </p:cNvPicPr>
            <p:nvPr/>
          </p:nvPicPr>
          <p:blipFill>
            <a:blip r:embed="rId10"/>
            <a:stretch>
              <a:fillRect/>
            </a:stretch>
          </p:blipFill>
          <p:spPr>
            <a:xfrm>
              <a:off x="7883385" y="7756506"/>
              <a:ext cx="1693373" cy="1693373"/>
            </a:xfrm>
            <a:prstGeom prst="rect">
              <a:avLst/>
            </a:prstGeom>
          </p:spPr>
        </p:pic>
        <p:sp>
          <p:nvSpPr>
            <p:cNvPr id="45" name="TextBox 17">
              <a:extLst>
                <a:ext uri="{FF2B5EF4-FFF2-40B4-BE49-F238E27FC236}">
                  <a16:creationId xmlns:a16="http://schemas.microsoft.com/office/drawing/2014/main" id="{F9A5B68A-1DA7-4A58-84A4-97784BA46121}"/>
                </a:ext>
              </a:extLst>
            </p:cNvPr>
            <p:cNvSpPr txBox="1"/>
            <p:nvPr/>
          </p:nvSpPr>
          <p:spPr>
            <a:xfrm>
              <a:off x="6129108" y="9186635"/>
              <a:ext cx="5201927" cy="767518"/>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Auto Send mail recap </a:t>
              </a:r>
              <a:r>
                <a:rPr lang="en-US" sz="2000" b="1" i="1" dirty="0" err="1">
                  <a:solidFill>
                    <a:srgbClr val="FFFFFF"/>
                  </a:solidFill>
                  <a:latin typeface="Poppins"/>
                  <a:ea typeface="Poppins"/>
                  <a:cs typeface="Poppins"/>
                  <a:sym typeface="Poppins"/>
                </a:rPr>
                <a:t>Gaji</a:t>
              </a:r>
              <a:r>
                <a:rPr lang="en-US" sz="2000" b="1" i="1" dirty="0">
                  <a:solidFill>
                    <a:srgbClr val="FFFFFF"/>
                  </a:solidFill>
                  <a:latin typeface="Poppins"/>
                  <a:ea typeface="Poppins"/>
                  <a:cs typeface="Poppins"/>
                  <a:sym typeface="Poppins"/>
                </a:rPr>
                <a:t> / </a:t>
              </a:r>
              <a:r>
                <a:rPr lang="en-US" sz="2000" b="1" i="1" dirty="0" err="1">
                  <a:solidFill>
                    <a:srgbClr val="FFFFFF"/>
                  </a:solidFill>
                  <a:latin typeface="Poppins"/>
                  <a:ea typeface="Poppins"/>
                  <a:cs typeface="Poppins"/>
                  <a:sym typeface="Poppins"/>
                </a:rPr>
                <a:t>Bonusan</a:t>
              </a:r>
              <a:r>
                <a:rPr lang="en-US" sz="2000" b="1" i="1" dirty="0">
                  <a:solidFill>
                    <a:srgbClr val="FFFFFF"/>
                  </a:solidFill>
                  <a:latin typeface="Poppins"/>
                  <a:ea typeface="Poppins"/>
                  <a:cs typeface="Poppins"/>
                  <a:sym typeface="Poppins"/>
                </a:rPr>
                <a:t> dan Chart rank best employee</a:t>
              </a:r>
            </a:p>
          </p:txBody>
        </p:sp>
      </p:grpSp>
      <p:sp>
        <p:nvSpPr>
          <p:cNvPr id="49" name="Arrow: Right 48">
            <a:extLst>
              <a:ext uri="{FF2B5EF4-FFF2-40B4-BE49-F238E27FC236}">
                <a16:creationId xmlns:a16="http://schemas.microsoft.com/office/drawing/2014/main" id="{BDCE5B9E-B638-4616-ADCE-9D7577206A48}"/>
              </a:ext>
            </a:extLst>
          </p:cNvPr>
          <p:cNvSpPr/>
          <p:nvPr/>
        </p:nvSpPr>
        <p:spPr>
          <a:xfrm>
            <a:off x="5472444" y="5829300"/>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BA5E2A1C-39C2-40F8-85A5-93ABC7D85D38}"/>
              </a:ext>
            </a:extLst>
          </p:cNvPr>
          <p:cNvSpPr/>
          <p:nvPr/>
        </p:nvSpPr>
        <p:spPr>
          <a:xfrm>
            <a:off x="8305992" y="5829300"/>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92ABAC2-6959-494D-9444-B3C4EED8F434}"/>
              </a:ext>
            </a:extLst>
          </p:cNvPr>
          <p:cNvSpPr/>
          <p:nvPr/>
        </p:nvSpPr>
        <p:spPr>
          <a:xfrm>
            <a:off x="6021251" y="8372241"/>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013897FE-47EB-49E6-9C09-2B5F36506106}"/>
              </a:ext>
            </a:extLst>
          </p:cNvPr>
          <p:cNvCxnSpPr>
            <a:cxnSpLocks/>
            <a:stCxn id="34" idx="2"/>
            <a:endCxn id="36" idx="0"/>
          </p:cNvCxnSpPr>
          <p:nvPr/>
        </p:nvCxnSpPr>
        <p:spPr>
          <a:xfrm rot="5400000">
            <a:off x="6455307" y="4145550"/>
            <a:ext cx="1041204" cy="6180707"/>
          </a:xfrm>
          <a:prstGeom prst="bentConnector3">
            <a:avLst>
              <a:gd name="adj1" fmla="val 6902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11"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12"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13"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3</a:t>
            </a:r>
            <a:r>
              <a:rPr lang="en-US" sz="5400" b="1" dirty="0" smtClean="0">
                <a:solidFill>
                  <a:srgbClr val="0C8EB6"/>
                </a:solidFill>
                <a:latin typeface="Poppins Bold"/>
                <a:ea typeface="Poppins Bold"/>
                <a:cs typeface="Poppins Bold"/>
                <a:sym typeface="Poppins Bold"/>
              </a:rPr>
              <a:t>.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pic>
        <p:nvPicPr>
          <p:cNvPr id="10" name="Picture 9"/>
          <p:cNvPicPr>
            <a:picLocks noChangeAspect="1"/>
          </p:cNvPicPr>
          <p:nvPr/>
        </p:nvPicPr>
        <p:blipFill>
          <a:blip r:embed="rId8"/>
          <a:stretch>
            <a:fillRect/>
          </a:stretch>
        </p:blipFill>
        <p:spPr>
          <a:xfrm>
            <a:off x="2385249" y="3079561"/>
            <a:ext cx="13717276" cy="6722894"/>
          </a:xfrm>
          <a:prstGeom prst="rect">
            <a:avLst/>
          </a:prstGeom>
          <a:effectLst>
            <a:outerShdw blurRad="63500" sx="102000" sy="102000" algn="ctr" rotWithShape="0">
              <a:prstClr val="black">
                <a:alpha val="40000"/>
              </a:prstClr>
            </a:outerShdw>
          </a:effectLst>
        </p:spPr>
      </p:pic>
      <p:sp>
        <p:nvSpPr>
          <p:cNvPr id="95" name="TextBox 17"/>
          <p:cNvSpPr txBox="1"/>
          <p:nvPr/>
        </p:nvSpPr>
        <p:spPr>
          <a:xfrm>
            <a:off x="8111146" y="2481461"/>
            <a:ext cx="2087593" cy="369973"/>
          </a:xfrm>
          <a:prstGeom prst="rect">
            <a:avLst/>
          </a:prstGeom>
        </p:spPr>
        <p:txBody>
          <a:bodyPr wrap="square" lIns="0" tIns="0" rIns="0" bIns="0" rtlCol="0" anchor="t">
            <a:spAutoFit/>
          </a:bodyPr>
          <a:lstStyle/>
          <a:p>
            <a:pPr algn="ctr">
              <a:lnSpc>
                <a:spcPts val="3137"/>
              </a:lnSpc>
            </a:pPr>
            <a:r>
              <a:rPr lang="en-US" sz="2000" b="1" dirty="0" smtClean="0">
                <a:solidFill>
                  <a:srgbClr val="FFFFFF"/>
                </a:solidFill>
                <a:latin typeface="Poppins"/>
                <a:ea typeface="Poppins"/>
                <a:cs typeface="Poppins"/>
                <a:sym typeface="Poppins"/>
              </a:rPr>
              <a:t>MOCKUP</a:t>
            </a:r>
            <a:endParaRPr lang="en-US" sz="2000" b="1"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4245874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3</a:t>
            </a:r>
            <a:r>
              <a:rPr lang="en-US" sz="5400" b="1" dirty="0" smtClean="0">
                <a:solidFill>
                  <a:srgbClr val="0C8EB6"/>
                </a:solidFill>
                <a:latin typeface="Poppins Bold"/>
                <a:ea typeface="Poppins Bold"/>
                <a:cs typeface="Poppins Bold"/>
                <a:sym typeface="Poppins Bold"/>
              </a:rPr>
              <a:t>.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95" name="TextBox 17"/>
          <p:cNvSpPr txBox="1"/>
          <p:nvPr/>
        </p:nvSpPr>
        <p:spPr>
          <a:xfrm>
            <a:off x="562532" y="2287250"/>
            <a:ext cx="5170020" cy="397545"/>
          </a:xfrm>
          <a:prstGeom prst="rect">
            <a:avLst/>
          </a:prstGeom>
        </p:spPr>
        <p:txBody>
          <a:bodyPr wrap="square" lIns="0" tIns="0" rIns="0" bIns="0" rtlCol="0" anchor="t">
            <a:spAutoFit/>
          </a:bodyPr>
          <a:lstStyle>
            <a:defPPr>
              <a:defRPr lang="en-US"/>
            </a:defPPr>
            <a:lvl1pPr algn="ctr">
              <a:lnSpc>
                <a:spcPts val="3137"/>
              </a:lnSpc>
              <a:defRPr sz="2000" b="1">
                <a:solidFill>
                  <a:srgbClr val="FFFFFF"/>
                </a:solidFill>
                <a:latin typeface="Poppins"/>
                <a:ea typeface="Poppins"/>
                <a:cs typeface="Poppins"/>
              </a:defRPr>
            </a:lvl1pPr>
          </a:lstStyle>
          <a:p>
            <a:r>
              <a:rPr lang="en-US" dirty="0"/>
              <a:t>ERD (Entity-Relationship Diagram)</a:t>
            </a:r>
            <a:r>
              <a:rPr lang="en-US" dirty="0">
                <a:sym typeface="Poppins"/>
              </a:rPr>
              <a:t> </a:t>
            </a:r>
            <a:endParaRPr lang="en-US" dirty="0">
              <a:sym typeface="Poppins"/>
            </a:endParaRPr>
          </a:p>
        </p:txBody>
      </p:sp>
      <p:pic>
        <p:nvPicPr>
          <p:cNvPr id="5" name="Picture 4"/>
          <p:cNvPicPr>
            <a:picLocks noChangeAspect="1"/>
          </p:cNvPicPr>
          <p:nvPr/>
        </p:nvPicPr>
        <p:blipFill>
          <a:blip r:embed="rId8"/>
          <a:stretch>
            <a:fillRect/>
          </a:stretch>
        </p:blipFill>
        <p:spPr>
          <a:xfrm>
            <a:off x="3396690" y="2883730"/>
            <a:ext cx="4671724" cy="7060370"/>
          </a:xfrm>
          <a:prstGeom prst="rect">
            <a:avLst/>
          </a:prstGeom>
        </p:spPr>
      </p:pic>
      <p:pic>
        <p:nvPicPr>
          <p:cNvPr id="6" name="Picture 5"/>
          <p:cNvPicPr>
            <a:picLocks noChangeAspect="1"/>
          </p:cNvPicPr>
          <p:nvPr/>
        </p:nvPicPr>
        <p:blipFill rotWithShape="1">
          <a:blip r:embed="rId9"/>
          <a:srcRect r="21495"/>
          <a:stretch/>
        </p:blipFill>
        <p:spPr>
          <a:xfrm>
            <a:off x="10531150" y="2885724"/>
            <a:ext cx="4875015" cy="7058376"/>
          </a:xfrm>
          <a:prstGeom prst="rect">
            <a:avLst/>
          </a:prstGeom>
          <a:effectLst>
            <a:outerShdw blurRad="63500" sx="102000" sy="102000" algn="ctr" rotWithShape="0">
              <a:prstClr val="black">
                <a:alpha val="40000"/>
              </a:prstClr>
            </a:outerShdw>
          </a:effectLst>
        </p:spPr>
      </p:pic>
      <p:sp>
        <p:nvSpPr>
          <p:cNvPr id="7" name="Rectangle 6"/>
          <p:cNvSpPr/>
          <p:nvPr/>
        </p:nvSpPr>
        <p:spPr>
          <a:xfrm>
            <a:off x="4343400" y="8865581"/>
            <a:ext cx="1125531" cy="90878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448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3</a:t>
            </a:r>
            <a:r>
              <a:rPr lang="en-US" sz="5400" b="1" dirty="0" smtClean="0">
                <a:solidFill>
                  <a:srgbClr val="0C8EB6"/>
                </a:solidFill>
                <a:latin typeface="Poppins Bold"/>
                <a:ea typeface="Poppins Bold"/>
                <a:cs typeface="Poppins Bold"/>
                <a:sym typeface="Poppins Bold"/>
              </a:rPr>
              <a:t>.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109" name="TextBox 17"/>
          <p:cNvSpPr txBox="1"/>
          <p:nvPr/>
        </p:nvSpPr>
        <p:spPr>
          <a:xfrm>
            <a:off x="802609" y="2287250"/>
            <a:ext cx="5170020" cy="369973"/>
          </a:xfrm>
          <a:prstGeom prst="rect">
            <a:avLst/>
          </a:prstGeom>
        </p:spPr>
        <p:txBody>
          <a:bodyPr wrap="square" lIns="0" tIns="0" rIns="0" bIns="0" rtlCol="0" anchor="t">
            <a:spAutoFit/>
          </a:bodyPr>
          <a:lstStyle>
            <a:defPPr>
              <a:defRPr lang="en-US"/>
            </a:defPPr>
            <a:lvl1pPr algn="ctr">
              <a:lnSpc>
                <a:spcPts val="3137"/>
              </a:lnSpc>
              <a:defRPr sz="2000" b="1">
                <a:solidFill>
                  <a:srgbClr val="FFFFFF"/>
                </a:solidFill>
                <a:latin typeface="Poppins"/>
                <a:ea typeface="Poppins"/>
                <a:cs typeface="Poppins"/>
              </a:defRPr>
            </a:lvl1pPr>
          </a:lstStyle>
          <a:p>
            <a:pPr algn="l"/>
            <a:r>
              <a:rPr lang="en-US" dirty="0" smtClean="0"/>
              <a:t>TOOLS</a:t>
            </a:r>
            <a:endParaRPr lang="en-US" dirty="0">
              <a:sym typeface="Poppins"/>
            </a:endParaRPr>
          </a:p>
        </p:txBody>
      </p:sp>
      <p:sp>
        <p:nvSpPr>
          <p:cNvPr id="30" name="TextBox 29"/>
          <p:cNvSpPr txBox="1"/>
          <p:nvPr/>
        </p:nvSpPr>
        <p:spPr>
          <a:xfrm>
            <a:off x="820121" y="3162309"/>
            <a:ext cx="8019079" cy="6940618"/>
          </a:xfrm>
          <a:prstGeom prst="rect">
            <a:avLst/>
          </a:prstGeom>
        </p:spPr>
        <p:txBody>
          <a:bodyPr wrap="square" lIns="0" tIns="0" rIns="0" bIns="0" rtlCol="0" anchor="t">
            <a:spAutoFit/>
          </a:bodyPr>
          <a:lstStyle>
            <a:defPPr>
              <a:defRPr lang="en-US"/>
            </a:defPPr>
            <a:lvl1pPr>
              <a:lnSpc>
                <a:spcPct val="150000"/>
              </a:lnSpc>
              <a:defRPr sz="1400">
                <a:solidFill>
                  <a:srgbClr val="FFFFFF"/>
                </a:solidFill>
                <a:latin typeface="Poppins"/>
                <a:ea typeface="Poppins"/>
                <a:cs typeface="Poppins"/>
              </a:defRPr>
            </a:lvl1pPr>
          </a:lstStyle>
          <a:p>
            <a:r>
              <a:rPr lang="en-US" sz="1600" dirty="0">
                <a:solidFill>
                  <a:schemeClr val="tx1"/>
                </a:solidFill>
              </a:rPr>
              <a:t>1. Database Management System (DBMS)</a:t>
            </a:r>
          </a:p>
          <a:p>
            <a:r>
              <a:rPr lang="en-US" sz="1600" dirty="0">
                <a:solidFill>
                  <a:schemeClr val="tx1"/>
                </a:solidFill>
              </a:rPr>
              <a:t>MySQL </a:t>
            </a:r>
            <a:r>
              <a:rPr lang="en-US" sz="1600" dirty="0" err="1">
                <a:solidFill>
                  <a:schemeClr val="tx1"/>
                </a:solidFill>
              </a:rPr>
              <a:t>atau</a:t>
            </a:r>
            <a:r>
              <a:rPr lang="en-US" sz="1600" dirty="0">
                <a:solidFill>
                  <a:schemeClr val="tx1"/>
                </a:solidFill>
              </a:rPr>
              <a:t> PostgreSQL: </a:t>
            </a:r>
            <a:r>
              <a:rPr lang="en-US" sz="1600" dirty="0" err="1">
                <a:solidFill>
                  <a:schemeClr val="tx1"/>
                </a:solidFill>
              </a:rPr>
              <a:t>Untuk</a:t>
            </a:r>
            <a:r>
              <a:rPr lang="en-US" sz="1600" dirty="0">
                <a:solidFill>
                  <a:schemeClr val="tx1"/>
                </a:solidFill>
              </a:rPr>
              <a:t> </a:t>
            </a:r>
            <a:r>
              <a:rPr lang="en-US" sz="1600" dirty="0" err="1">
                <a:solidFill>
                  <a:schemeClr val="tx1"/>
                </a:solidFill>
              </a:rPr>
              <a:t>menyimpan</a:t>
            </a:r>
            <a:r>
              <a:rPr lang="en-US" sz="1600" dirty="0">
                <a:solidFill>
                  <a:schemeClr val="tx1"/>
                </a:solidFill>
              </a:rPr>
              <a:t> data </a:t>
            </a:r>
            <a:r>
              <a:rPr lang="en-US" sz="1600" dirty="0" err="1">
                <a:solidFill>
                  <a:schemeClr val="tx1"/>
                </a:solidFill>
              </a:rPr>
              <a:t>karyawan</a:t>
            </a:r>
            <a:r>
              <a:rPr lang="en-US" sz="1600" dirty="0">
                <a:solidFill>
                  <a:schemeClr val="tx1"/>
                </a:solidFill>
              </a:rPr>
              <a:t>, </a:t>
            </a:r>
            <a:r>
              <a:rPr lang="en-US" sz="1600" dirty="0" err="1">
                <a:solidFill>
                  <a:schemeClr val="tx1"/>
                </a:solidFill>
              </a:rPr>
              <a:t>absensi</a:t>
            </a:r>
            <a:r>
              <a:rPr lang="en-US" sz="1600" dirty="0">
                <a:solidFill>
                  <a:schemeClr val="tx1"/>
                </a:solidFill>
              </a:rPr>
              <a:t>, </a:t>
            </a:r>
            <a:r>
              <a:rPr lang="en-US" sz="1600" dirty="0" err="1">
                <a:solidFill>
                  <a:schemeClr val="tx1"/>
                </a:solidFill>
              </a:rPr>
              <a:t>cuti</a:t>
            </a:r>
            <a:r>
              <a:rPr lang="en-US" sz="1600" dirty="0">
                <a:solidFill>
                  <a:schemeClr val="tx1"/>
                </a:solidFill>
              </a:rPr>
              <a:t>, </a:t>
            </a:r>
            <a:r>
              <a:rPr lang="en-US" sz="1600" dirty="0" err="1">
                <a:solidFill>
                  <a:schemeClr val="tx1"/>
                </a:solidFill>
              </a:rPr>
              <a:t>lembur</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persetujuan</a:t>
            </a:r>
            <a:r>
              <a:rPr lang="en-US" sz="1600" dirty="0">
                <a:solidFill>
                  <a:schemeClr val="tx1"/>
                </a:solidFill>
              </a:rPr>
              <a:t>.</a:t>
            </a:r>
          </a:p>
          <a:p>
            <a:r>
              <a:rPr lang="en-US" sz="1600" dirty="0" smtClean="0">
                <a:solidFill>
                  <a:schemeClr val="tx1"/>
                </a:solidFill>
              </a:rPr>
              <a:t>2. Backend Development</a:t>
            </a:r>
          </a:p>
          <a:p>
            <a:r>
              <a:rPr lang="en-US" sz="1600" dirty="0" smtClean="0">
                <a:solidFill>
                  <a:schemeClr val="tx1"/>
                </a:solidFill>
              </a:rPr>
              <a:t>Node.js</a:t>
            </a:r>
            <a:r>
              <a:rPr lang="en-US" sz="1600" dirty="0">
                <a:solidFill>
                  <a:schemeClr val="tx1"/>
                </a:solidFill>
              </a:rPr>
              <a:t> </a:t>
            </a:r>
            <a:r>
              <a:rPr lang="en-US" sz="1600" dirty="0" err="1">
                <a:solidFill>
                  <a:schemeClr val="tx1"/>
                </a:solidFill>
              </a:rPr>
              <a:t>atau</a:t>
            </a:r>
            <a:r>
              <a:rPr lang="en-US" sz="1600" dirty="0">
                <a:solidFill>
                  <a:schemeClr val="tx1"/>
                </a:solidFill>
              </a:rPr>
              <a:t> Python (Django/Flask): </a:t>
            </a:r>
            <a:r>
              <a:rPr lang="en-US" sz="1600" dirty="0" err="1">
                <a:solidFill>
                  <a:schemeClr val="tx1"/>
                </a:solidFill>
              </a:rPr>
              <a:t>Untuk</a:t>
            </a:r>
            <a:r>
              <a:rPr lang="en-US" sz="1600" dirty="0">
                <a:solidFill>
                  <a:schemeClr val="tx1"/>
                </a:solidFill>
              </a:rPr>
              <a:t> </a:t>
            </a:r>
            <a:r>
              <a:rPr lang="en-US" sz="1600" dirty="0" err="1">
                <a:solidFill>
                  <a:schemeClr val="tx1"/>
                </a:solidFill>
              </a:rPr>
              <a:t>mengembangkan</a:t>
            </a:r>
            <a:r>
              <a:rPr lang="en-US" sz="1600" dirty="0">
                <a:solidFill>
                  <a:schemeClr val="tx1"/>
                </a:solidFill>
              </a:rPr>
              <a:t> API </a:t>
            </a:r>
            <a:r>
              <a:rPr lang="en-US" sz="1600" dirty="0" err="1">
                <a:solidFill>
                  <a:schemeClr val="tx1"/>
                </a:solidFill>
              </a:rPr>
              <a:t>dan</a:t>
            </a:r>
            <a:r>
              <a:rPr lang="en-US" sz="1600" dirty="0">
                <a:solidFill>
                  <a:schemeClr val="tx1"/>
                </a:solidFill>
              </a:rPr>
              <a:t> </a:t>
            </a:r>
            <a:r>
              <a:rPr lang="en-US" sz="1600" dirty="0" err="1">
                <a:solidFill>
                  <a:schemeClr val="tx1"/>
                </a:solidFill>
              </a:rPr>
              <a:t>logika</a:t>
            </a:r>
            <a:r>
              <a:rPr lang="en-US" sz="1600" dirty="0">
                <a:solidFill>
                  <a:schemeClr val="tx1"/>
                </a:solidFill>
              </a:rPr>
              <a:t> </a:t>
            </a:r>
            <a:r>
              <a:rPr lang="en-US" sz="1600" dirty="0" err="1">
                <a:solidFill>
                  <a:schemeClr val="tx1"/>
                </a:solidFill>
              </a:rPr>
              <a:t>bisnis</a:t>
            </a:r>
            <a:r>
              <a:rPr lang="en-US" sz="1600" dirty="0">
                <a:solidFill>
                  <a:schemeClr val="tx1"/>
                </a:solidFill>
              </a:rPr>
              <a:t>.</a:t>
            </a:r>
          </a:p>
          <a:p>
            <a:r>
              <a:rPr lang="en-US" sz="1600" dirty="0">
                <a:solidFill>
                  <a:schemeClr val="tx1"/>
                </a:solidFill>
              </a:rPr>
              <a:t>PHP (</a:t>
            </a:r>
            <a:r>
              <a:rPr lang="en-US" sz="1600" dirty="0" err="1">
                <a:solidFill>
                  <a:schemeClr val="tx1"/>
                </a:solidFill>
              </a:rPr>
              <a:t>Laravel</a:t>
            </a:r>
            <a:r>
              <a:rPr lang="en-US" sz="1600" dirty="0">
                <a:solidFill>
                  <a:schemeClr val="tx1"/>
                </a:solidFill>
              </a:rPr>
              <a:t>): </a:t>
            </a:r>
            <a:r>
              <a:rPr lang="en-US" sz="1600" dirty="0" err="1">
                <a:solidFill>
                  <a:schemeClr val="tx1"/>
                </a:solidFill>
              </a:rPr>
              <a:t>Alternatif</a:t>
            </a:r>
            <a:r>
              <a:rPr lang="en-US" sz="1600" dirty="0">
                <a:solidFill>
                  <a:schemeClr val="tx1"/>
                </a:solidFill>
              </a:rPr>
              <a:t> lain </a:t>
            </a:r>
            <a:r>
              <a:rPr lang="en-US" sz="1600" dirty="0" err="1">
                <a:solidFill>
                  <a:schemeClr val="tx1"/>
                </a:solidFill>
              </a:rPr>
              <a:t>untuk</a:t>
            </a:r>
            <a:r>
              <a:rPr lang="en-US" sz="1600" dirty="0">
                <a:solidFill>
                  <a:schemeClr val="tx1"/>
                </a:solidFill>
              </a:rPr>
              <a:t> </a:t>
            </a:r>
            <a:r>
              <a:rPr lang="en-US" sz="1600" dirty="0" err="1">
                <a:solidFill>
                  <a:schemeClr val="tx1"/>
                </a:solidFill>
              </a:rPr>
              <a:t>pengembangan</a:t>
            </a:r>
            <a:r>
              <a:rPr lang="en-US" sz="1600" dirty="0">
                <a:solidFill>
                  <a:schemeClr val="tx1"/>
                </a:solidFill>
              </a:rPr>
              <a:t> backend.</a:t>
            </a:r>
          </a:p>
          <a:p>
            <a:r>
              <a:rPr lang="en-US" sz="1600" dirty="0">
                <a:solidFill>
                  <a:schemeClr val="tx1"/>
                </a:solidFill>
              </a:rPr>
              <a:t>3. Frontend Development</a:t>
            </a:r>
          </a:p>
          <a:p>
            <a:r>
              <a:rPr lang="en-US" sz="1600" dirty="0">
                <a:solidFill>
                  <a:schemeClr val="tx1"/>
                </a:solidFill>
              </a:rPr>
              <a:t>HTML, CSS, JavaScript: </a:t>
            </a:r>
            <a:r>
              <a:rPr lang="en-US" sz="1600" dirty="0" err="1">
                <a:solidFill>
                  <a:schemeClr val="tx1"/>
                </a:solidFill>
              </a:rPr>
              <a:t>Dasar</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pengembangan</a:t>
            </a:r>
            <a:r>
              <a:rPr lang="en-US" sz="1600" dirty="0">
                <a:solidFill>
                  <a:schemeClr val="tx1"/>
                </a:solidFill>
              </a:rPr>
              <a:t> </a:t>
            </a:r>
            <a:r>
              <a:rPr lang="en-US" sz="1600" dirty="0" err="1">
                <a:solidFill>
                  <a:schemeClr val="tx1"/>
                </a:solidFill>
              </a:rPr>
              <a:t>antarmuka</a:t>
            </a:r>
            <a:r>
              <a:rPr lang="en-US" sz="1600" dirty="0">
                <a:solidFill>
                  <a:schemeClr val="tx1"/>
                </a:solidFill>
              </a:rPr>
              <a:t> web.</a:t>
            </a:r>
          </a:p>
          <a:p>
            <a:r>
              <a:rPr lang="en-US" sz="1600" dirty="0">
                <a:solidFill>
                  <a:schemeClr val="tx1"/>
                </a:solidFill>
              </a:rPr>
              <a:t>React.js </a:t>
            </a:r>
            <a:r>
              <a:rPr lang="en-US" sz="1600" dirty="0" err="1">
                <a:solidFill>
                  <a:schemeClr val="tx1"/>
                </a:solidFill>
              </a:rPr>
              <a:t>atau</a:t>
            </a:r>
            <a:r>
              <a:rPr lang="en-US" sz="1600" dirty="0">
                <a:solidFill>
                  <a:schemeClr val="tx1"/>
                </a:solidFill>
              </a:rPr>
              <a:t> Vue.js: </a:t>
            </a:r>
            <a:r>
              <a:rPr lang="en-US" sz="1600" dirty="0" err="1">
                <a:solidFill>
                  <a:schemeClr val="tx1"/>
                </a:solidFill>
              </a:rPr>
              <a:t>Untuk</a:t>
            </a:r>
            <a:r>
              <a:rPr lang="en-US" sz="1600" dirty="0">
                <a:solidFill>
                  <a:schemeClr val="tx1"/>
                </a:solidFill>
              </a:rPr>
              <a:t> </a:t>
            </a:r>
            <a:r>
              <a:rPr lang="en-US" sz="1600" dirty="0" err="1">
                <a:solidFill>
                  <a:schemeClr val="tx1"/>
                </a:solidFill>
              </a:rPr>
              <a:t>membangun</a:t>
            </a:r>
            <a:r>
              <a:rPr lang="en-US" sz="1600" dirty="0">
                <a:solidFill>
                  <a:schemeClr val="tx1"/>
                </a:solidFill>
              </a:rPr>
              <a:t> </a:t>
            </a:r>
            <a:r>
              <a:rPr lang="en-US" sz="1600" dirty="0" err="1">
                <a:solidFill>
                  <a:schemeClr val="tx1"/>
                </a:solidFill>
              </a:rPr>
              <a:t>antarmuka</a:t>
            </a:r>
            <a:r>
              <a:rPr lang="en-US" sz="1600" dirty="0">
                <a:solidFill>
                  <a:schemeClr val="tx1"/>
                </a:solidFill>
              </a:rPr>
              <a:t> </a:t>
            </a:r>
            <a:r>
              <a:rPr lang="en-US" sz="1600" dirty="0" err="1">
                <a:solidFill>
                  <a:schemeClr val="tx1"/>
                </a:solidFill>
              </a:rPr>
              <a:t>pengguna</a:t>
            </a:r>
            <a:r>
              <a:rPr lang="en-US" sz="1600" dirty="0">
                <a:solidFill>
                  <a:schemeClr val="tx1"/>
                </a:solidFill>
              </a:rPr>
              <a:t> yang </a:t>
            </a:r>
            <a:r>
              <a:rPr lang="en-US" sz="1600" dirty="0" err="1">
                <a:solidFill>
                  <a:schemeClr val="tx1"/>
                </a:solidFill>
              </a:rPr>
              <a:t>dinamis</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responsif</a:t>
            </a:r>
            <a:r>
              <a:rPr lang="en-US" sz="1600" dirty="0">
                <a:solidFill>
                  <a:schemeClr val="tx1"/>
                </a:solidFill>
              </a:rPr>
              <a:t>.</a:t>
            </a:r>
          </a:p>
          <a:p>
            <a:r>
              <a:rPr lang="en-US" sz="1600" dirty="0">
                <a:solidFill>
                  <a:schemeClr val="tx1"/>
                </a:solidFill>
              </a:rPr>
              <a:t>Bootstrap </a:t>
            </a:r>
            <a:r>
              <a:rPr lang="en-US" sz="1600" dirty="0" err="1">
                <a:solidFill>
                  <a:schemeClr val="tx1"/>
                </a:solidFill>
              </a:rPr>
              <a:t>atau</a:t>
            </a:r>
            <a:r>
              <a:rPr lang="en-US" sz="1600" dirty="0">
                <a:solidFill>
                  <a:schemeClr val="tx1"/>
                </a:solidFill>
              </a:rPr>
              <a:t> Tailwind CSS: </a:t>
            </a:r>
            <a:r>
              <a:rPr lang="en-US" sz="1600" dirty="0" err="1">
                <a:solidFill>
                  <a:schemeClr val="tx1"/>
                </a:solidFill>
              </a:rPr>
              <a:t>Untuk</a:t>
            </a:r>
            <a:r>
              <a:rPr lang="en-US" sz="1600" dirty="0">
                <a:solidFill>
                  <a:schemeClr val="tx1"/>
                </a:solidFill>
              </a:rPr>
              <a:t> </a:t>
            </a:r>
            <a:r>
              <a:rPr lang="en-US" sz="1600" dirty="0" err="1">
                <a:solidFill>
                  <a:schemeClr val="tx1"/>
                </a:solidFill>
              </a:rPr>
              <a:t>desain</a:t>
            </a:r>
            <a:r>
              <a:rPr lang="en-US" sz="1600" dirty="0">
                <a:solidFill>
                  <a:schemeClr val="tx1"/>
                </a:solidFill>
              </a:rPr>
              <a:t> </a:t>
            </a:r>
            <a:r>
              <a:rPr lang="en-US" sz="1600" dirty="0" err="1">
                <a:solidFill>
                  <a:schemeClr val="tx1"/>
                </a:solidFill>
              </a:rPr>
              <a:t>antarmuka</a:t>
            </a:r>
            <a:r>
              <a:rPr lang="en-US" sz="1600" dirty="0">
                <a:solidFill>
                  <a:schemeClr val="tx1"/>
                </a:solidFill>
              </a:rPr>
              <a:t> yang </a:t>
            </a:r>
            <a:r>
              <a:rPr lang="en-US" sz="1600" dirty="0" err="1">
                <a:solidFill>
                  <a:schemeClr val="tx1"/>
                </a:solidFill>
              </a:rPr>
              <a:t>responsif</a:t>
            </a:r>
            <a:r>
              <a:rPr lang="en-US" sz="1600" dirty="0">
                <a:solidFill>
                  <a:schemeClr val="tx1"/>
                </a:solidFill>
              </a:rPr>
              <a:t> </a:t>
            </a:r>
            <a:r>
              <a:rPr lang="en-US" sz="1600" dirty="0" err="1">
                <a:solidFill>
                  <a:schemeClr val="tx1"/>
                </a:solidFill>
              </a:rPr>
              <a:t>dan</a:t>
            </a:r>
            <a:r>
              <a:rPr lang="en-US" sz="1600" dirty="0">
                <a:solidFill>
                  <a:schemeClr val="tx1"/>
                </a:solidFill>
              </a:rPr>
              <a:t> modern.</a:t>
            </a:r>
          </a:p>
          <a:p>
            <a:r>
              <a:rPr lang="en-US" sz="1600" dirty="0">
                <a:solidFill>
                  <a:schemeClr val="tx1"/>
                </a:solidFill>
              </a:rPr>
              <a:t>4. Mobile Development</a:t>
            </a:r>
          </a:p>
          <a:p>
            <a:r>
              <a:rPr lang="en-US" sz="1600" dirty="0">
                <a:solidFill>
                  <a:schemeClr val="tx1"/>
                </a:solidFill>
              </a:rPr>
              <a:t>React Native </a:t>
            </a:r>
            <a:r>
              <a:rPr lang="en-US" sz="1600" dirty="0" err="1">
                <a:solidFill>
                  <a:schemeClr val="tx1"/>
                </a:solidFill>
              </a:rPr>
              <a:t>atau</a:t>
            </a:r>
            <a:r>
              <a:rPr lang="en-US" sz="1600" dirty="0">
                <a:solidFill>
                  <a:schemeClr val="tx1"/>
                </a:solidFill>
              </a:rPr>
              <a:t> Flutter: </a:t>
            </a:r>
            <a:r>
              <a:rPr lang="en-US" sz="1600" dirty="0" err="1">
                <a:solidFill>
                  <a:schemeClr val="tx1"/>
                </a:solidFill>
              </a:rPr>
              <a:t>Untuk</a:t>
            </a:r>
            <a:r>
              <a:rPr lang="en-US" sz="1600" dirty="0">
                <a:solidFill>
                  <a:schemeClr val="tx1"/>
                </a:solidFill>
              </a:rPr>
              <a:t> </a:t>
            </a:r>
            <a:r>
              <a:rPr lang="en-US" sz="1600" dirty="0" err="1">
                <a:solidFill>
                  <a:schemeClr val="tx1"/>
                </a:solidFill>
              </a:rPr>
              <a:t>mengembangkan</a:t>
            </a:r>
            <a:r>
              <a:rPr lang="en-US" sz="1600" dirty="0">
                <a:solidFill>
                  <a:schemeClr val="tx1"/>
                </a:solidFill>
              </a:rPr>
              <a:t> </a:t>
            </a:r>
            <a:r>
              <a:rPr lang="en-US" sz="1600" dirty="0" err="1">
                <a:solidFill>
                  <a:schemeClr val="tx1"/>
                </a:solidFill>
              </a:rPr>
              <a:t>aplikasi</a:t>
            </a:r>
            <a:r>
              <a:rPr lang="en-US" sz="1600" dirty="0">
                <a:solidFill>
                  <a:schemeClr val="tx1"/>
                </a:solidFill>
              </a:rPr>
              <a:t> mobile yang </a:t>
            </a:r>
            <a:r>
              <a:rPr lang="en-US" sz="1600" dirty="0" err="1">
                <a:solidFill>
                  <a:schemeClr val="tx1"/>
                </a:solidFill>
              </a:rPr>
              <a:t>dapat</a:t>
            </a:r>
            <a:r>
              <a:rPr lang="en-US" sz="1600" dirty="0">
                <a:solidFill>
                  <a:schemeClr val="tx1"/>
                </a:solidFill>
              </a:rPr>
              <a:t> </a:t>
            </a:r>
            <a:r>
              <a:rPr lang="en-US" sz="1600" dirty="0" err="1">
                <a:solidFill>
                  <a:schemeClr val="tx1"/>
                </a:solidFill>
              </a:rPr>
              <a:t>berjalan</a:t>
            </a:r>
            <a:r>
              <a:rPr lang="en-US" sz="1600" dirty="0">
                <a:solidFill>
                  <a:schemeClr val="tx1"/>
                </a:solidFill>
              </a:rPr>
              <a:t> di Android </a:t>
            </a:r>
            <a:r>
              <a:rPr lang="en-US" sz="1600" dirty="0" err="1">
                <a:solidFill>
                  <a:schemeClr val="tx1"/>
                </a:solidFill>
              </a:rPr>
              <a:t>dan</a:t>
            </a:r>
            <a:r>
              <a:rPr lang="en-US" sz="1600" dirty="0">
                <a:solidFill>
                  <a:schemeClr val="tx1"/>
                </a:solidFill>
              </a:rPr>
              <a:t> iOS.</a:t>
            </a:r>
          </a:p>
          <a:p>
            <a:r>
              <a:rPr lang="en-US" sz="1600" dirty="0">
                <a:solidFill>
                  <a:schemeClr val="tx1"/>
                </a:solidFill>
              </a:rPr>
              <a:t>Android Studio </a:t>
            </a:r>
            <a:r>
              <a:rPr lang="en-US" sz="1600" dirty="0" err="1">
                <a:solidFill>
                  <a:schemeClr val="tx1"/>
                </a:solidFill>
              </a:rPr>
              <a:t>atau</a:t>
            </a:r>
            <a:r>
              <a:rPr lang="en-US" sz="1600" dirty="0">
                <a:solidFill>
                  <a:schemeClr val="tx1"/>
                </a:solidFill>
              </a:rPr>
              <a:t> </a:t>
            </a:r>
            <a:r>
              <a:rPr lang="en-US" sz="1600" dirty="0" err="1">
                <a:solidFill>
                  <a:schemeClr val="tx1"/>
                </a:solidFill>
              </a:rPr>
              <a:t>Xcode</a:t>
            </a:r>
            <a:r>
              <a:rPr lang="en-US" sz="1600" dirty="0">
                <a:solidFill>
                  <a:schemeClr val="tx1"/>
                </a:solidFill>
              </a:rPr>
              <a:t>: </a:t>
            </a:r>
            <a:r>
              <a:rPr lang="en-US" sz="1600" dirty="0" err="1">
                <a:solidFill>
                  <a:schemeClr val="tx1"/>
                </a:solidFill>
              </a:rPr>
              <a:t>Untuk</a:t>
            </a:r>
            <a:r>
              <a:rPr lang="en-US" sz="1600" dirty="0">
                <a:solidFill>
                  <a:schemeClr val="tx1"/>
                </a:solidFill>
              </a:rPr>
              <a:t> </a:t>
            </a:r>
            <a:r>
              <a:rPr lang="en-US" sz="1600" dirty="0" err="1">
                <a:solidFill>
                  <a:schemeClr val="tx1"/>
                </a:solidFill>
              </a:rPr>
              <a:t>pengembangan</a:t>
            </a:r>
            <a:r>
              <a:rPr lang="en-US" sz="1600" dirty="0">
                <a:solidFill>
                  <a:schemeClr val="tx1"/>
                </a:solidFill>
              </a:rPr>
              <a:t> </a:t>
            </a:r>
            <a:r>
              <a:rPr lang="en-US" sz="1600" dirty="0" err="1">
                <a:solidFill>
                  <a:schemeClr val="tx1"/>
                </a:solidFill>
              </a:rPr>
              <a:t>aplikasi</a:t>
            </a:r>
            <a:r>
              <a:rPr lang="en-US" sz="1600" dirty="0">
                <a:solidFill>
                  <a:schemeClr val="tx1"/>
                </a:solidFill>
              </a:rPr>
              <a:t> native Android </a:t>
            </a:r>
            <a:r>
              <a:rPr lang="en-US" sz="1600" dirty="0" err="1">
                <a:solidFill>
                  <a:schemeClr val="tx1"/>
                </a:solidFill>
              </a:rPr>
              <a:t>dan</a:t>
            </a:r>
            <a:r>
              <a:rPr lang="en-US" sz="1600" dirty="0">
                <a:solidFill>
                  <a:schemeClr val="tx1"/>
                </a:solidFill>
              </a:rPr>
              <a:t> iOS.</a:t>
            </a:r>
          </a:p>
          <a:p>
            <a:endParaRPr lang="en-US" dirty="0">
              <a:solidFill>
                <a:schemeClr val="tx1"/>
              </a:solidFill>
            </a:endParaRPr>
          </a:p>
        </p:txBody>
      </p:sp>
      <p:sp>
        <p:nvSpPr>
          <p:cNvPr id="31" name="TextBox 30"/>
          <p:cNvSpPr txBox="1"/>
          <p:nvPr/>
        </p:nvSpPr>
        <p:spPr>
          <a:xfrm>
            <a:off x="9623072" y="3162309"/>
            <a:ext cx="8327571" cy="5874429"/>
          </a:xfrm>
          <a:prstGeom prst="rect">
            <a:avLst/>
          </a:prstGeom>
        </p:spPr>
        <p:txBody>
          <a:bodyPr wrap="square" lIns="0" tIns="0" rIns="0" bIns="0" rtlCol="0" anchor="t">
            <a:spAutoFit/>
          </a:bodyPr>
          <a:lstStyle>
            <a:defPPr>
              <a:defRPr lang="en-US"/>
            </a:defPPr>
            <a:lvl1pPr>
              <a:lnSpc>
                <a:spcPct val="200000"/>
              </a:lnSpc>
              <a:defRPr sz="1600">
                <a:solidFill>
                  <a:srgbClr val="FFFFFF"/>
                </a:solidFill>
                <a:latin typeface="Poppins"/>
                <a:ea typeface="Poppins"/>
                <a:cs typeface="Poppins"/>
              </a:defRPr>
            </a:lvl1pPr>
          </a:lstStyle>
          <a:p>
            <a:pPr>
              <a:lnSpc>
                <a:spcPct val="150000"/>
              </a:lnSpc>
            </a:pPr>
            <a:r>
              <a:rPr lang="en-US" dirty="0">
                <a:solidFill>
                  <a:schemeClr val="tx1"/>
                </a:solidFill>
              </a:rPr>
              <a:t>5. Biometric Integration</a:t>
            </a:r>
          </a:p>
          <a:p>
            <a:pPr>
              <a:lnSpc>
                <a:spcPct val="150000"/>
              </a:lnSpc>
            </a:pPr>
            <a:r>
              <a:rPr lang="en-US" dirty="0" err="1">
                <a:solidFill>
                  <a:schemeClr val="tx1"/>
                </a:solidFill>
              </a:rPr>
              <a:t>ZKTeco</a:t>
            </a:r>
            <a:r>
              <a:rPr lang="en-US" dirty="0">
                <a:solidFill>
                  <a:schemeClr val="tx1"/>
                </a:solidFill>
              </a:rPr>
              <a:t> SDK: </a:t>
            </a:r>
            <a:r>
              <a:rPr lang="en-US" dirty="0" err="1">
                <a:solidFill>
                  <a:schemeClr val="tx1"/>
                </a:solidFill>
              </a:rPr>
              <a:t>Untuk</a:t>
            </a:r>
            <a:r>
              <a:rPr lang="en-US" dirty="0">
                <a:solidFill>
                  <a:schemeClr val="tx1"/>
                </a:solidFill>
              </a:rPr>
              <a:t> </a:t>
            </a:r>
            <a:r>
              <a:rPr lang="en-US" dirty="0" err="1">
                <a:solidFill>
                  <a:schemeClr val="tx1"/>
                </a:solidFill>
              </a:rPr>
              <a:t>integrasi</a:t>
            </a:r>
            <a:r>
              <a:rPr lang="en-US" dirty="0">
                <a:solidFill>
                  <a:schemeClr val="tx1"/>
                </a:solidFill>
              </a:rPr>
              <a:t> </a:t>
            </a:r>
            <a:r>
              <a:rPr lang="en-US" dirty="0" err="1">
                <a:solidFill>
                  <a:schemeClr val="tx1"/>
                </a:solidFill>
              </a:rPr>
              <a:t>perangkat</a:t>
            </a:r>
            <a:r>
              <a:rPr lang="en-US" dirty="0">
                <a:solidFill>
                  <a:schemeClr val="tx1"/>
                </a:solidFill>
              </a:rPr>
              <a:t> fingerprint </a:t>
            </a:r>
            <a:r>
              <a:rPr lang="en-US" dirty="0" err="1">
                <a:solidFill>
                  <a:schemeClr val="tx1"/>
                </a:solidFill>
              </a:rPr>
              <a:t>dan</a:t>
            </a:r>
            <a:r>
              <a:rPr lang="en-US" dirty="0">
                <a:solidFill>
                  <a:schemeClr val="tx1"/>
                </a:solidFill>
              </a:rPr>
              <a:t> </a:t>
            </a:r>
            <a:r>
              <a:rPr lang="en-US" dirty="0" err="1">
                <a:solidFill>
                  <a:schemeClr val="tx1"/>
                </a:solidFill>
              </a:rPr>
              <a:t>verifikasi</a:t>
            </a:r>
            <a:r>
              <a:rPr lang="en-US" dirty="0">
                <a:solidFill>
                  <a:schemeClr val="tx1"/>
                </a:solidFill>
              </a:rPr>
              <a:t> </a:t>
            </a:r>
            <a:r>
              <a:rPr lang="en-US" dirty="0" err="1">
                <a:solidFill>
                  <a:schemeClr val="tx1"/>
                </a:solidFill>
              </a:rPr>
              <a:t>wajah</a:t>
            </a:r>
            <a:r>
              <a:rPr lang="en-US" dirty="0">
                <a:solidFill>
                  <a:schemeClr val="tx1"/>
                </a:solidFill>
              </a:rPr>
              <a:t>.</a:t>
            </a:r>
          </a:p>
          <a:p>
            <a:pPr>
              <a:lnSpc>
                <a:spcPct val="150000"/>
              </a:lnSpc>
            </a:pPr>
            <a:r>
              <a:rPr lang="en-US" dirty="0" err="1">
                <a:solidFill>
                  <a:schemeClr val="tx1"/>
                </a:solidFill>
              </a:rPr>
              <a:t>OpenCV</a:t>
            </a:r>
            <a:r>
              <a:rPr lang="en-US" dirty="0">
                <a:solidFill>
                  <a:schemeClr val="tx1"/>
                </a:solidFill>
              </a:rPr>
              <a:t>: </a:t>
            </a:r>
            <a:r>
              <a:rPr lang="en-US" dirty="0" err="1">
                <a:solidFill>
                  <a:schemeClr val="tx1"/>
                </a:solidFill>
              </a:rPr>
              <a:t>Untuk</a:t>
            </a:r>
            <a:r>
              <a:rPr lang="en-US" dirty="0">
                <a:solidFill>
                  <a:schemeClr val="tx1"/>
                </a:solidFill>
              </a:rPr>
              <a:t> </a:t>
            </a:r>
            <a:r>
              <a:rPr lang="en-US" dirty="0" err="1">
                <a:solidFill>
                  <a:schemeClr val="tx1"/>
                </a:solidFill>
              </a:rPr>
              <a:t>pengolahan</a:t>
            </a:r>
            <a:r>
              <a:rPr lang="en-US" dirty="0">
                <a:solidFill>
                  <a:schemeClr val="tx1"/>
                </a:solidFill>
              </a:rPr>
              <a:t> </a:t>
            </a:r>
            <a:r>
              <a:rPr lang="en-US" dirty="0" err="1">
                <a:solidFill>
                  <a:schemeClr val="tx1"/>
                </a:solidFill>
              </a:rPr>
              <a:t>gambar</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verifikasi</a:t>
            </a:r>
            <a:r>
              <a:rPr lang="en-US" dirty="0">
                <a:solidFill>
                  <a:schemeClr val="tx1"/>
                </a:solidFill>
              </a:rPr>
              <a:t> </a:t>
            </a:r>
            <a:r>
              <a:rPr lang="en-US" dirty="0" err="1">
                <a:solidFill>
                  <a:schemeClr val="tx1"/>
                </a:solidFill>
              </a:rPr>
              <a:t>wajah</a:t>
            </a:r>
            <a:r>
              <a:rPr lang="en-US" dirty="0">
                <a:solidFill>
                  <a:schemeClr val="tx1"/>
                </a:solidFill>
              </a:rPr>
              <a:t>.</a:t>
            </a:r>
          </a:p>
          <a:p>
            <a:pPr>
              <a:lnSpc>
                <a:spcPct val="150000"/>
              </a:lnSpc>
            </a:pPr>
            <a:r>
              <a:rPr lang="en-US" dirty="0">
                <a:solidFill>
                  <a:schemeClr val="tx1"/>
                </a:solidFill>
              </a:rPr>
              <a:t>6. Cloud Services</a:t>
            </a:r>
          </a:p>
          <a:p>
            <a:pPr>
              <a:lnSpc>
                <a:spcPct val="150000"/>
              </a:lnSpc>
            </a:pPr>
            <a:r>
              <a:rPr lang="en-US" dirty="0">
                <a:solidFill>
                  <a:schemeClr val="tx1"/>
                </a:solidFill>
              </a:rPr>
              <a:t>AWS (Amazon Web Services) </a:t>
            </a:r>
            <a:r>
              <a:rPr lang="en-US" dirty="0" err="1">
                <a:solidFill>
                  <a:schemeClr val="tx1"/>
                </a:solidFill>
              </a:rPr>
              <a:t>atau</a:t>
            </a:r>
            <a:r>
              <a:rPr lang="en-US" dirty="0">
                <a:solidFill>
                  <a:schemeClr val="tx1"/>
                </a:solidFill>
              </a:rPr>
              <a:t> Google Cloud Platform: </a:t>
            </a:r>
            <a:r>
              <a:rPr lang="en-US" dirty="0" err="1">
                <a:solidFill>
                  <a:schemeClr val="tx1"/>
                </a:solidFill>
              </a:rPr>
              <a:t>Untuk</a:t>
            </a:r>
            <a:r>
              <a:rPr lang="en-US" dirty="0">
                <a:solidFill>
                  <a:schemeClr val="tx1"/>
                </a:solidFill>
              </a:rPr>
              <a:t> hosting </a:t>
            </a:r>
            <a:r>
              <a:rPr lang="en-US" dirty="0" err="1">
                <a:solidFill>
                  <a:schemeClr val="tx1"/>
                </a:solidFill>
              </a:rPr>
              <a:t>aplikasi</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penyimpanan</a:t>
            </a:r>
            <a:r>
              <a:rPr lang="en-US" dirty="0">
                <a:solidFill>
                  <a:schemeClr val="tx1"/>
                </a:solidFill>
              </a:rPr>
              <a:t> data.</a:t>
            </a:r>
          </a:p>
          <a:p>
            <a:pPr>
              <a:lnSpc>
                <a:spcPct val="150000"/>
              </a:lnSpc>
            </a:pPr>
            <a:r>
              <a:rPr lang="en-US" dirty="0" smtClean="0">
                <a:solidFill>
                  <a:schemeClr val="tx1"/>
                </a:solidFill>
              </a:rPr>
              <a:t>7</a:t>
            </a:r>
            <a:r>
              <a:rPr lang="en-US" dirty="0">
                <a:solidFill>
                  <a:schemeClr val="tx1"/>
                </a:solidFill>
              </a:rPr>
              <a:t>. </a:t>
            </a:r>
            <a:r>
              <a:rPr lang="en-US" dirty="0">
                <a:solidFill>
                  <a:schemeClr val="tx1"/>
                </a:solidFill>
              </a:rPr>
              <a:t>Version Control</a:t>
            </a:r>
          </a:p>
          <a:p>
            <a:pPr>
              <a:lnSpc>
                <a:spcPct val="150000"/>
              </a:lnSpc>
            </a:pPr>
            <a:r>
              <a:rPr lang="en-US" dirty="0" smtClean="0">
                <a:solidFill>
                  <a:schemeClr val="tx1"/>
                </a:solidFill>
              </a:rPr>
              <a:t>GitHub</a:t>
            </a:r>
            <a:r>
              <a:rPr lang="en-US" dirty="0">
                <a:solidFill>
                  <a:schemeClr val="tx1"/>
                </a:solidFill>
              </a:rPr>
              <a:t> </a:t>
            </a:r>
            <a:r>
              <a:rPr lang="en-US" dirty="0" err="1">
                <a:solidFill>
                  <a:schemeClr val="tx1"/>
                </a:solidFill>
              </a:rPr>
              <a:t>atau</a:t>
            </a:r>
            <a:r>
              <a:rPr lang="en-US" dirty="0">
                <a:solidFill>
                  <a:schemeClr val="tx1"/>
                </a:solidFill>
              </a:rPr>
              <a:t> </a:t>
            </a:r>
            <a:r>
              <a:rPr lang="en-US" dirty="0" err="1">
                <a:solidFill>
                  <a:schemeClr val="tx1"/>
                </a:solidFill>
              </a:rPr>
              <a:t>GitLab</a:t>
            </a:r>
            <a:r>
              <a:rPr lang="en-US" dirty="0">
                <a:solidFill>
                  <a:schemeClr val="tx1"/>
                </a:solidFill>
              </a:rPr>
              <a:t>: </a:t>
            </a:r>
            <a:r>
              <a:rPr lang="en-US" dirty="0" err="1">
                <a:solidFill>
                  <a:schemeClr val="tx1"/>
                </a:solidFill>
              </a:rPr>
              <a:t>Untuk</a:t>
            </a:r>
            <a:r>
              <a:rPr lang="en-US" dirty="0">
                <a:solidFill>
                  <a:schemeClr val="tx1"/>
                </a:solidFill>
              </a:rPr>
              <a:t> hosting </a:t>
            </a:r>
            <a:r>
              <a:rPr lang="en-US" dirty="0" err="1">
                <a:solidFill>
                  <a:schemeClr val="tx1"/>
                </a:solidFill>
              </a:rPr>
              <a:t>repositori</a:t>
            </a:r>
            <a:r>
              <a:rPr lang="en-US" dirty="0">
                <a:solidFill>
                  <a:schemeClr val="tx1"/>
                </a:solidFill>
              </a:rPr>
              <a:t> </a:t>
            </a:r>
            <a:r>
              <a:rPr lang="en-US" dirty="0" err="1">
                <a:solidFill>
                  <a:schemeClr val="tx1"/>
                </a:solidFill>
              </a:rPr>
              <a:t>Git</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kolaborasi</a:t>
            </a:r>
            <a:r>
              <a:rPr lang="en-US" dirty="0">
                <a:solidFill>
                  <a:schemeClr val="tx1"/>
                </a:solidFill>
              </a:rPr>
              <a:t> </a:t>
            </a:r>
            <a:r>
              <a:rPr lang="en-US" dirty="0" err="1">
                <a:solidFill>
                  <a:schemeClr val="tx1"/>
                </a:solidFill>
              </a:rPr>
              <a:t>tim.</a:t>
            </a:r>
            <a:endParaRPr lang="en-US" dirty="0">
              <a:solidFill>
                <a:schemeClr val="tx1"/>
              </a:solidFill>
            </a:endParaRPr>
          </a:p>
          <a:p>
            <a:pPr>
              <a:lnSpc>
                <a:spcPct val="150000"/>
              </a:lnSpc>
            </a:pPr>
            <a:r>
              <a:rPr lang="en-US" dirty="0">
                <a:solidFill>
                  <a:schemeClr val="tx1"/>
                </a:solidFill>
              </a:rPr>
              <a:t>8. Project Management Tools</a:t>
            </a:r>
          </a:p>
          <a:p>
            <a:pPr>
              <a:lnSpc>
                <a:spcPct val="150000"/>
              </a:lnSpc>
            </a:pPr>
            <a:r>
              <a:rPr lang="en-US" dirty="0">
                <a:solidFill>
                  <a:schemeClr val="tx1"/>
                </a:solidFill>
              </a:rPr>
              <a:t>Jira </a:t>
            </a:r>
            <a:r>
              <a:rPr lang="en-US" dirty="0" err="1">
                <a:solidFill>
                  <a:schemeClr val="tx1"/>
                </a:solidFill>
              </a:rPr>
              <a:t>atau</a:t>
            </a:r>
            <a:r>
              <a:rPr lang="en-US" dirty="0">
                <a:solidFill>
                  <a:schemeClr val="tx1"/>
                </a:solidFill>
              </a:rPr>
              <a:t> Trello: </a:t>
            </a:r>
            <a:r>
              <a:rPr lang="en-US" dirty="0" err="1">
                <a:solidFill>
                  <a:schemeClr val="tx1"/>
                </a:solidFill>
              </a:rPr>
              <a:t>Untuk</a:t>
            </a:r>
            <a:r>
              <a:rPr lang="en-US" dirty="0">
                <a:solidFill>
                  <a:schemeClr val="tx1"/>
                </a:solidFill>
              </a:rPr>
              <a:t> </a:t>
            </a:r>
            <a:r>
              <a:rPr lang="en-US" dirty="0" err="1">
                <a:solidFill>
                  <a:schemeClr val="tx1"/>
                </a:solidFill>
              </a:rPr>
              <a:t>manajemen</a:t>
            </a:r>
            <a:r>
              <a:rPr lang="en-US" dirty="0">
                <a:solidFill>
                  <a:schemeClr val="tx1"/>
                </a:solidFill>
              </a:rPr>
              <a:t> </a:t>
            </a:r>
            <a:r>
              <a:rPr lang="en-US" dirty="0" err="1">
                <a:solidFill>
                  <a:schemeClr val="tx1"/>
                </a:solidFill>
              </a:rPr>
              <a:t>proyek</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pelacakan</a:t>
            </a:r>
            <a:r>
              <a:rPr lang="en-US" dirty="0">
                <a:solidFill>
                  <a:schemeClr val="tx1"/>
                </a:solidFill>
              </a:rPr>
              <a:t> </a:t>
            </a:r>
            <a:r>
              <a:rPr lang="en-US" dirty="0" err="1">
                <a:solidFill>
                  <a:schemeClr val="tx1"/>
                </a:solidFill>
              </a:rPr>
              <a:t>tugas</a:t>
            </a:r>
            <a:r>
              <a:rPr lang="en-US" dirty="0">
                <a:solidFill>
                  <a:schemeClr val="tx1"/>
                </a:solidFill>
              </a:rPr>
              <a:t>.</a:t>
            </a:r>
          </a:p>
          <a:p>
            <a:pPr>
              <a:lnSpc>
                <a:spcPct val="150000"/>
              </a:lnSpc>
            </a:pPr>
            <a:r>
              <a:rPr lang="en-US" dirty="0">
                <a:solidFill>
                  <a:schemeClr val="tx1"/>
                </a:solidFill>
              </a:rPr>
              <a:t>Slack </a:t>
            </a:r>
            <a:r>
              <a:rPr lang="en-US" dirty="0" err="1">
                <a:solidFill>
                  <a:schemeClr val="tx1"/>
                </a:solidFill>
              </a:rPr>
              <a:t>atau</a:t>
            </a:r>
            <a:r>
              <a:rPr lang="en-US" dirty="0">
                <a:solidFill>
                  <a:schemeClr val="tx1"/>
                </a:solidFill>
              </a:rPr>
              <a:t> Microsoft Teams: </a:t>
            </a:r>
            <a:r>
              <a:rPr lang="en-US" dirty="0" err="1">
                <a:solidFill>
                  <a:schemeClr val="tx1"/>
                </a:solidFill>
              </a:rPr>
              <a:t>Untuk</a:t>
            </a:r>
            <a:r>
              <a:rPr lang="en-US" dirty="0">
                <a:solidFill>
                  <a:schemeClr val="tx1"/>
                </a:solidFill>
              </a:rPr>
              <a:t> </a:t>
            </a:r>
            <a:r>
              <a:rPr lang="en-US" dirty="0" err="1">
                <a:solidFill>
                  <a:schemeClr val="tx1"/>
                </a:solidFill>
              </a:rPr>
              <a:t>komunikasi</a:t>
            </a:r>
            <a:r>
              <a:rPr lang="en-US" dirty="0">
                <a:solidFill>
                  <a:schemeClr val="tx1"/>
                </a:solidFill>
              </a:rPr>
              <a:t> </a:t>
            </a:r>
            <a:r>
              <a:rPr lang="en-US" dirty="0" err="1">
                <a:solidFill>
                  <a:schemeClr val="tx1"/>
                </a:solidFill>
              </a:rPr>
              <a:t>tim</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kolaborasi</a:t>
            </a:r>
            <a:r>
              <a:rPr lang="en-US" dirty="0">
                <a:solidFill>
                  <a:schemeClr val="tx1"/>
                </a:solidFill>
              </a:rPr>
              <a:t>.</a:t>
            </a:r>
          </a:p>
          <a:p>
            <a:pPr>
              <a:lnSpc>
                <a:spcPct val="150000"/>
              </a:lnSpc>
            </a:pPr>
            <a:r>
              <a:rPr lang="en-US" dirty="0">
                <a:solidFill>
                  <a:schemeClr val="tx1"/>
                </a:solidFill>
              </a:rPr>
              <a:t>9. Testing Tools</a:t>
            </a:r>
          </a:p>
          <a:p>
            <a:pPr>
              <a:lnSpc>
                <a:spcPct val="150000"/>
              </a:lnSpc>
            </a:pPr>
            <a:r>
              <a:rPr lang="en-US" dirty="0">
                <a:solidFill>
                  <a:schemeClr val="tx1"/>
                </a:solidFill>
              </a:rPr>
              <a:t>Selenium: </a:t>
            </a:r>
            <a:r>
              <a:rPr lang="en-US" dirty="0" err="1">
                <a:solidFill>
                  <a:schemeClr val="tx1"/>
                </a:solidFill>
              </a:rPr>
              <a:t>Untuk</a:t>
            </a:r>
            <a:r>
              <a:rPr lang="en-US" dirty="0">
                <a:solidFill>
                  <a:schemeClr val="tx1"/>
                </a:solidFill>
              </a:rPr>
              <a:t> </a:t>
            </a:r>
            <a:r>
              <a:rPr lang="en-US" dirty="0" err="1">
                <a:solidFill>
                  <a:schemeClr val="tx1"/>
                </a:solidFill>
              </a:rPr>
              <a:t>pengujian</a:t>
            </a:r>
            <a:r>
              <a:rPr lang="en-US" dirty="0">
                <a:solidFill>
                  <a:schemeClr val="tx1"/>
                </a:solidFill>
              </a:rPr>
              <a:t> </a:t>
            </a:r>
            <a:r>
              <a:rPr lang="en-US" dirty="0" err="1">
                <a:solidFill>
                  <a:schemeClr val="tx1"/>
                </a:solidFill>
              </a:rPr>
              <a:t>otomatis</a:t>
            </a:r>
            <a:r>
              <a:rPr lang="en-US" dirty="0">
                <a:solidFill>
                  <a:schemeClr val="tx1"/>
                </a:solidFill>
              </a:rPr>
              <a:t> </a:t>
            </a:r>
            <a:r>
              <a:rPr lang="en-US" dirty="0" err="1">
                <a:solidFill>
                  <a:schemeClr val="tx1"/>
                </a:solidFill>
              </a:rPr>
              <a:t>antarmuka</a:t>
            </a:r>
            <a:r>
              <a:rPr lang="en-US" dirty="0">
                <a:solidFill>
                  <a:schemeClr val="tx1"/>
                </a:solidFill>
              </a:rPr>
              <a:t> web.</a:t>
            </a:r>
          </a:p>
          <a:p>
            <a:pPr>
              <a:lnSpc>
                <a:spcPct val="150000"/>
              </a:lnSpc>
            </a:pPr>
            <a:r>
              <a:rPr lang="en-US" dirty="0" smtClean="0">
                <a:solidFill>
                  <a:schemeClr val="tx1"/>
                </a:solidFill>
              </a:rPr>
              <a:t>10</a:t>
            </a:r>
            <a:r>
              <a:rPr lang="en-US" dirty="0">
                <a:solidFill>
                  <a:schemeClr val="tx1"/>
                </a:solidFill>
              </a:rPr>
              <a:t>. </a:t>
            </a:r>
            <a:r>
              <a:rPr lang="en-US" dirty="0">
                <a:solidFill>
                  <a:schemeClr val="tx1"/>
                </a:solidFill>
              </a:rPr>
              <a:t>CI/CD Tools</a:t>
            </a:r>
          </a:p>
          <a:p>
            <a:pPr>
              <a:lnSpc>
                <a:spcPct val="150000"/>
              </a:lnSpc>
            </a:pPr>
            <a:r>
              <a:rPr lang="en-US" dirty="0">
                <a:solidFill>
                  <a:schemeClr val="tx1"/>
                </a:solidFill>
              </a:rPr>
              <a:t>Jenkins </a:t>
            </a:r>
            <a:r>
              <a:rPr lang="en-US" dirty="0" err="1">
                <a:solidFill>
                  <a:schemeClr val="tx1"/>
                </a:solidFill>
              </a:rPr>
              <a:t>atau</a:t>
            </a:r>
            <a:r>
              <a:rPr lang="en-US" dirty="0">
                <a:solidFill>
                  <a:schemeClr val="tx1"/>
                </a:solidFill>
              </a:rPr>
              <a:t> GitHub Actions: </a:t>
            </a:r>
            <a:r>
              <a:rPr lang="en-US" dirty="0" err="1">
                <a:solidFill>
                  <a:schemeClr val="tx1"/>
                </a:solidFill>
              </a:rPr>
              <a:t>Untuk</a:t>
            </a:r>
            <a:r>
              <a:rPr lang="en-US" dirty="0">
                <a:solidFill>
                  <a:schemeClr val="tx1"/>
                </a:solidFill>
              </a:rPr>
              <a:t> </a:t>
            </a:r>
            <a:r>
              <a:rPr lang="en-US" dirty="0" err="1">
                <a:solidFill>
                  <a:schemeClr val="tx1"/>
                </a:solidFill>
              </a:rPr>
              <a:t>otomatisasi</a:t>
            </a:r>
            <a:r>
              <a:rPr lang="en-US" dirty="0">
                <a:solidFill>
                  <a:schemeClr val="tx1"/>
                </a:solidFill>
              </a:rPr>
              <a:t> build, testing, </a:t>
            </a:r>
            <a:r>
              <a:rPr lang="en-US" dirty="0" err="1">
                <a:solidFill>
                  <a:schemeClr val="tx1"/>
                </a:solidFill>
              </a:rPr>
              <a:t>dan</a:t>
            </a:r>
            <a:r>
              <a:rPr lang="en-US" dirty="0">
                <a:solidFill>
                  <a:schemeClr val="tx1"/>
                </a:solidFill>
              </a:rPr>
              <a:t> deployment.</a:t>
            </a:r>
          </a:p>
          <a:p>
            <a:pPr>
              <a:lnSpc>
                <a:spcPct val="150000"/>
              </a:lnSpc>
            </a:pPr>
            <a:endParaRPr lang="en-US" dirty="0">
              <a:solidFill>
                <a:schemeClr val="tx1"/>
              </a:solidFill>
            </a:endParaRPr>
          </a:p>
        </p:txBody>
      </p:sp>
    </p:spTree>
    <p:extLst>
      <p:ext uri="{BB962C8B-B14F-4D97-AF65-F5344CB8AC3E}">
        <p14:creationId xmlns:p14="http://schemas.microsoft.com/office/powerpoint/2010/main" val="543009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3</a:t>
            </a:r>
            <a:r>
              <a:rPr lang="en-US" sz="5400" b="1" dirty="0" smtClean="0">
                <a:solidFill>
                  <a:srgbClr val="0C8EB6"/>
                </a:solidFill>
                <a:latin typeface="Poppins Bold"/>
                <a:ea typeface="Poppins Bold"/>
                <a:cs typeface="Poppins Bold"/>
                <a:sym typeface="Poppins Bold"/>
              </a:rPr>
              <a:t>.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61" name="TextBox 17"/>
          <p:cNvSpPr txBox="1"/>
          <p:nvPr/>
        </p:nvSpPr>
        <p:spPr>
          <a:xfrm>
            <a:off x="12621684" y="2269454"/>
            <a:ext cx="3435072" cy="397545"/>
          </a:xfrm>
          <a:prstGeom prst="rect">
            <a:avLst/>
          </a:prstGeom>
        </p:spPr>
        <p:txBody>
          <a:bodyPr wrap="square" lIns="0" tIns="0" rIns="0" bIns="0" rtlCol="0" anchor="t">
            <a:spAutoFit/>
          </a:bodyPr>
          <a:lstStyle/>
          <a:p>
            <a:pPr>
              <a:lnSpc>
                <a:spcPts val="3137"/>
              </a:lnSpc>
            </a:pPr>
            <a:r>
              <a:rPr lang="en-US" sz="2000" dirty="0" smtClean="0">
                <a:solidFill>
                  <a:srgbClr val="FFFFFF"/>
                </a:solidFill>
                <a:latin typeface="Poppins"/>
                <a:ea typeface="Poppins"/>
                <a:cs typeface="Poppins"/>
                <a:sym typeface="Poppins"/>
              </a:rPr>
              <a:t>FLOW PROCESS </a:t>
            </a:r>
            <a:r>
              <a:rPr lang="en-US" sz="2000" b="1" dirty="0" smtClean="0">
                <a:solidFill>
                  <a:srgbClr val="FFFFFF"/>
                </a:solidFill>
                <a:latin typeface="Poppins"/>
                <a:ea typeface="Poppins"/>
                <a:cs typeface="Poppins"/>
                <a:sym typeface="Poppins"/>
              </a:rPr>
              <a:t>AFTER</a:t>
            </a:r>
            <a:endParaRPr lang="en-US" sz="2000" dirty="0">
              <a:solidFill>
                <a:srgbClr val="FFFFFF"/>
              </a:solidFill>
              <a:latin typeface="Poppins"/>
              <a:ea typeface="Poppins"/>
              <a:cs typeface="Poppins"/>
              <a:sym typeface="Poppins"/>
            </a:endParaRPr>
          </a:p>
        </p:txBody>
      </p:sp>
      <p:grpSp>
        <p:nvGrpSpPr>
          <p:cNvPr id="114" name="Group 113"/>
          <p:cNvGrpSpPr/>
          <p:nvPr/>
        </p:nvGrpSpPr>
        <p:grpSpPr>
          <a:xfrm>
            <a:off x="733173" y="2265335"/>
            <a:ext cx="10468227" cy="7668587"/>
            <a:chOff x="733173" y="2265335"/>
            <a:chExt cx="10468227" cy="7668587"/>
          </a:xfrm>
        </p:grpSpPr>
        <p:sp>
          <p:nvSpPr>
            <p:cNvPr id="60" name="TextBox 17"/>
            <p:cNvSpPr txBox="1"/>
            <p:nvPr/>
          </p:nvSpPr>
          <p:spPr>
            <a:xfrm>
              <a:off x="4249750" y="2265335"/>
              <a:ext cx="3435072" cy="369973"/>
            </a:xfrm>
            <a:prstGeom prst="rect">
              <a:avLst/>
            </a:prstGeom>
          </p:spPr>
          <p:txBody>
            <a:bodyPr wrap="square" lIns="0" tIns="0" rIns="0" bIns="0" rtlCol="0" anchor="t">
              <a:spAutoFit/>
            </a:bodyPr>
            <a:lstStyle/>
            <a:p>
              <a:pPr>
                <a:lnSpc>
                  <a:spcPts val="3137"/>
                </a:lnSpc>
              </a:pPr>
              <a:r>
                <a:rPr lang="en-US" sz="2000" dirty="0" smtClean="0">
                  <a:solidFill>
                    <a:srgbClr val="FFFFFF"/>
                  </a:solidFill>
                  <a:latin typeface="Poppins"/>
                  <a:ea typeface="Poppins"/>
                  <a:cs typeface="Poppins"/>
                  <a:sym typeface="Poppins"/>
                </a:rPr>
                <a:t>FLOW PROCESS </a:t>
              </a:r>
              <a:r>
                <a:rPr lang="en-US" sz="2000" b="1" dirty="0" smtClean="0">
                  <a:solidFill>
                    <a:srgbClr val="FFFFFF"/>
                  </a:solidFill>
                  <a:latin typeface="Poppins"/>
                  <a:ea typeface="Poppins"/>
                  <a:cs typeface="Poppins"/>
                  <a:sym typeface="Poppins"/>
                </a:rPr>
                <a:t>BEFORE</a:t>
              </a:r>
              <a:endParaRPr lang="en-US" sz="2000" dirty="0">
                <a:solidFill>
                  <a:srgbClr val="FFFFFF"/>
                </a:solidFill>
                <a:latin typeface="Poppins"/>
                <a:ea typeface="Poppins"/>
                <a:cs typeface="Poppins"/>
                <a:sym typeface="Poppins"/>
              </a:endParaRPr>
            </a:p>
          </p:txBody>
        </p:sp>
        <p:grpSp>
          <p:nvGrpSpPr>
            <p:cNvPr id="113" name="Group 112"/>
            <p:cNvGrpSpPr/>
            <p:nvPr/>
          </p:nvGrpSpPr>
          <p:grpSpPr>
            <a:xfrm>
              <a:off x="733173" y="2781300"/>
              <a:ext cx="10468227" cy="7152622"/>
              <a:chOff x="733173" y="2781300"/>
              <a:chExt cx="10468227" cy="7152622"/>
            </a:xfrm>
          </p:grpSpPr>
          <p:grpSp>
            <p:nvGrpSpPr>
              <p:cNvPr id="108" name="Group 107"/>
              <p:cNvGrpSpPr/>
              <p:nvPr/>
            </p:nvGrpSpPr>
            <p:grpSpPr>
              <a:xfrm>
                <a:off x="733173" y="2781300"/>
                <a:ext cx="10468227" cy="2362200"/>
                <a:chOff x="733173" y="2781300"/>
                <a:chExt cx="10468227" cy="2362200"/>
              </a:xfrm>
            </p:grpSpPr>
            <p:sp>
              <p:nvSpPr>
                <p:cNvPr id="29" name="Rectangle 28"/>
                <p:cNvSpPr/>
                <p:nvPr/>
              </p:nvSpPr>
              <p:spPr>
                <a:xfrm>
                  <a:off x="733173" y="2781300"/>
                  <a:ext cx="8334627" cy="236220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a:off x="9067800" y="39243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648284" y="3770411"/>
                  <a:ext cx="1553116" cy="307777"/>
                </a:xfrm>
                <a:prstGeom prst="rect">
                  <a:avLst/>
                </a:prstGeom>
                <a:noFill/>
              </p:spPr>
              <p:txBody>
                <a:bodyPr wrap="square" rtlCol="0">
                  <a:spAutoFit/>
                </a:bodyPr>
                <a:lstStyle/>
                <a:p>
                  <a:r>
                    <a:rPr lang="en-US" sz="1400" b="1" dirty="0" smtClean="0">
                      <a:solidFill>
                        <a:schemeClr val="bg1"/>
                      </a:solidFill>
                    </a:rPr>
                    <a:t>ALL EMPLOYEE</a:t>
                  </a:r>
                  <a:endParaRPr lang="en-US" sz="1400" b="1" dirty="0">
                    <a:solidFill>
                      <a:schemeClr val="bg1"/>
                    </a:solidFill>
                  </a:endParaRPr>
                </a:p>
              </p:txBody>
            </p:sp>
          </p:grpSp>
          <p:grpSp>
            <p:nvGrpSpPr>
              <p:cNvPr id="116" name="Group 115"/>
              <p:cNvGrpSpPr/>
              <p:nvPr/>
            </p:nvGrpSpPr>
            <p:grpSpPr>
              <a:xfrm>
                <a:off x="733173" y="5295899"/>
                <a:ext cx="10163427" cy="4638023"/>
                <a:chOff x="733173" y="2781299"/>
                <a:chExt cx="10163427" cy="4638023"/>
              </a:xfrm>
            </p:grpSpPr>
            <p:sp>
              <p:nvSpPr>
                <p:cNvPr id="117" name="Rectangle 116"/>
                <p:cNvSpPr/>
                <p:nvPr/>
              </p:nvSpPr>
              <p:spPr>
                <a:xfrm>
                  <a:off x="733173" y="2781299"/>
                  <a:ext cx="8334627" cy="4638023"/>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a:off x="9067800" y="39243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696250" y="3770411"/>
                  <a:ext cx="1200350" cy="307777"/>
                </a:xfrm>
                <a:prstGeom prst="rect">
                  <a:avLst/>
                </a:prstGeom>
                <a:noFill/>
              </p:spPr>
              <p:txBody>
                <a:bodyPr wrap="square" rtlCol="0">
                  <a:spAutoFit/>
                </a:bodyPr>
                <a:lstStyle/>
                <a:p>
                  <a:pPr algn="ctr"/>
                  <a:r>
                    <a:rPr lang="en-US" sz="1400" b="1" dirty="0" smtClean="0">
                      <a:solidFill>
                        <a:schemeClr val="bg1"/>
                      </a:solidFill>
                    </a:rPr>
                    <a:t>HR SECTION</a:t>
                  </a:r>
                  <a:endParaRPr lang="en-US" sz="1400" b="1" dirty="0">
                    <a:solidFill>
                      <a:schemeClr val="bg1"/>
                    </a:solidFill>
                  </a:endParaRPr>
                </a:p>
              </p:txBody>
            </p:sp>
          </p:grpSp>
          <p:grpSp>
            <p:nvGrpSpPr>
              <p:cNvPr id="112" name="Group 111"/>
              <p:cNvGrpSpPr/>
              <p:nvPr/>
            </p:nvGrpSpPr>
            <p:grpSpPr>
              <a:xfrm>
                <a:off x="914400" y="2974078"/>
                <a:ext cx="7991926" cy="6698594"/>
                <a:chOff x="914400" y="2974078"/>
                <a:chExt cx="7991926" cy="6698594"/>
              </a:xfrm>
            </p:grpSpPr>
            <p:grpSp>
              <p:nvGrpSpPr>
                <p:cNvPr id="16" name="Group 15"/>
                <p:cNvGrpSpPr/>
                <p:nvPr/>
              </p:nvGrpSpPr>
              <p:grpSpPr>
                <a:xfrm>
                  <a:off x="914400" y="2974078"/>
                  <a:ext cx="3680781" cy="5598422"/>
                  <a:chOff x="644069" y="2974078"/>
                  <a:chExt cx="3680781" cy="5598422"/>
                </a:xfrm>
              </p:grpSpPr>
              <p:grpSp>
                <p:nvGrpSpPr>
                  <p:cNvPr id="7" name="Group 6"/>
                  <p:cNvGrpSpPr/>
                  <p:nvPr/>
                </p:nvGrpSpPr>
                <p:grpSpPr>
                  <a:xfrm>
                    <a:off x="657768" y="2974078"/>
                    <a:ext cx="2752095" cy="646331"/>
                    <a:chOff x="657768" y="2761245"/>
                    <a:chExt cx="2752095" cy="646331"/>
                  </a:xfrm>
                </p:grpSpPr>
                <p:pic>
                  <p:nvPicPr>
                    <p:cNvPr id="1026" name="Picture 2" descr="https://cdn-icons-png.flaticon.com/512/888/88803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768" y="2764084"/>
                      <a:ext cx="640653" cy="640653"/>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17"/>
                    <p:cNvSpPr txBox="1"/>
                    <p:nvPr/>
                  </p:nvSpPr>
                  <p:spPr>
                    <a:xfrm>
                      <a:off x="1375416" y="2761245"/>
                      <a:ext cx="2034447" cy="646331"/>
                    </a:xfrm>
                    <a:prstGeom prst="rect">
                      <a:avLst/>
                    </a:prstGeom>
                  </p:spPr>
                  <p:txBody>
                    <a:bodyPr wrap="square" lIns="0" tIns="0" rIns="0" bIns="0" rtlCol="0" anchor="t">
                      <a:spAutoFit/>
                    </a:bodyPr>
                    <a:lstStyle/>
                    <a:p>
                      <a:pPr>
                        <a:lnSpc>
                          <a:spcPct val="150000"/>
                        </a:lnSpc>
                      </a:pPr>
                      <a:r>
                        <a:rPr lang="en-US" sz="1400" dirty="0" smtClean="0">
                          <a:solidFill>
                            <a:srgbClr val="FFFFFF"/>
                          </a:solidFill>
                          <a:latin typeface="Poppins"/>
                          <a:ea typeface="Poppins"/>
                          <a:cs typeface="Poppins"/>
                          <a:sym typeface="Poppins"/>
                        </a:rPr>
                        <a:t>1.  </a:t>
                      </a:r>
                      <a:r>
                        <a:rPr lang="en-US" sz="1400" dirty="0" err="1" smtClean="0">
                          <a:solidFill>
                            <a:srgbClr val="FFFFFF"/>
                          </a:solidFill>
                          <a:latin typeface="Poppins"/>
                          <a:ea typeface="Poppins"/>
                          <a:cs typeface="Poppins"/>
                          <a:sym typeface="Poppins"/>
                        </a:rPr>
                        <a:t>Menyiapkan</a:t>
                      </a:r>
                      <a:r>
                        <a:rPr lang="en-US" sz="1400" dirty="0" smtClean="0">
                          <a:solidFill>
                            <a:srgbClr val="FFFFFF"/>
                          </a:solidFill>
                          <a:latin typeface="Poppins"/>
                          <a:ea typeface="Poppins"/>
                          <a:cs typeface="Poppins"/>
                          <a:sym typeface="Poppins"/>
                        </a:rPr>
                        <a:t> hard</a:t>
                      </a:r>
                      <a:br>
                        <a:rPr lang="en-US" sz="1400" dirty="0" smtClean="0">
                          <a:solidFill>
                            <a:srgbClr val="FFFFFF"/>
                          </a:solidFill>
                          <a:latin typeface="Poppins"/>
                          <a:ea typeface="Poppins"/>
                          <a:cs typeface="Poppins"/>
                          <a:sym typeface="Poppins"/>
                        </a:rPr>
                      </a:br>
                      <a:r>
                        <a:rPr lang="en-US" sz="1400" dirty="0" smtClean="0">
                          <a:solidFill>
                            <a:srgbClr val="FFFFFF"/>
                          </a:solidFill>
                          <a:latin typeface="Poppins"/>
                          <a:ea typeface="Poppins"/>
                          <a:cs typeface="Poppins"/>
                          <a:sym typeface="Poppins"/>
                        </a:rPr>
                        <a:t>copy </a:t>
                      </a:r>
                      <a:r>
                        <a:rPr lang="en-US" sz="1400" dirty="0" err="1" smtClean="0">
                          <a:solidFill>
                            <a:srgbClr val="FFFFFF"/>
                          </a:solidFill>
                          <a:latin typeface="Poppins"/>
                          <a:ea typeface="Poppins"/>
                          <a:cs typeface="Poppins"/>
                          <a:sym typeface="Poppins"/>
                        </a:rPr>
                        <a:t>formulir</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absensi</a:t>
                      </a:r>
                      <a:endParaRPr lang="en-US" sz="1400" dirty="0">
                        <a:solidFill>
                          <a:srgbClr val="FFFFFF"/>
                        </a:solidFill>
                        <a:latin typeface="Poppins"/>
                        <a:ea typeface="Poppins"/>
                        <a:cs typeface="Poppins"/>
                        <a:sym typeface="Poppins"/>
                      </a:endParaRPr>
                    </a:p>
                  </p:txBody>
                </p:sp>
              </p:grpSp>
              <p:grpSp>
                <p:nvGrpSpPr>
                  <p:cNvPr id="6" name="Group 5"/>
                  <p:cNvGrpSpPr/>
                  <p:nvPr/>
                </p:nvGrpSpPr>
                <p:grpSpPr>
                  <a:xfrm>
                    <a:off x="644069" y="4345928"/>
                    <a:ext cx="3680781" cy="661970"/>
                    <a:chOff x="644069" y="3613737"/>
                    <a:chExt cx="3680781" cy="661970"/>
                  </a:xfrm>
                </p:grpSpPr>
                <p:pic>
                  <p:nvPicPr>
                    <p:cNvPr id="1030" name="Picture 6" descr="https://cdn-icons-png.flaticon.com/512/2666/266650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069" y="3613737"/>
                      <a:ext cx="661970" cy="66197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17"/>
                    <p:cNvSpPr txBox="1"/>
                    <p:nvPr/>
                  </p:nvSpPr>
                  <p:spPr>
                    <a:xfrm>
                      <a:off x="1375415" y="3621557"/>
                      <a:ext cx="2949435" cy="646331"/>
                    </a:xfrm>
                    <a:prstGeom prst="rect">
                      <a:avLst/>
                    </a:prstGeom>
                  </p:spPr>
                  <p:txBody>
                    <a:bodyPr wrap="square" lIns="0" tIns="0" rIns="0" bIns="0" rtlCol="0" anchor="t">
                      <a:spAutoFit/>
                    </a:bodyPr>
                    <a:lstStyle/>
                    <a:p>
                      <a:pPr>
                        <a:lnSpc>
                          <a:spcPct val="150000"/>
                        </a:lnSpc>
                      </a:pPr>
                      <a:r>
                        <a:rPr lang="en-US" sz="1400" dirty="0">
                          <a:solidFill>
                            <a:srgbClr val="FFFFFF"/>
                          </a:solidFill>
                          <a:latin typeface="Poppins"/>
                          <a:ea typeface="Poppins"/>
                          <a:cs typeface="Poppins"/>
                          <a:sym typeface="Poppins"/>
                        </a:rPr>
                        <a:t>2</a:t>
                      </a:r>
                      <a:r>
                        <a:rPr lang="en-US" sz="1400" dirty="0" smtClean="0">
                          <a:solidFill>
                            <a:srgbClr val="FFFFFF"/>
                          </a:solidFill>
                          <a:latin typeface="Poppins"/>
                          <a:ea typeface="Poppins"/>
                          <a:cs typeface="Poppins"/>
                          <a:sym typeface="Poppins"/>
                        </a:rPr>
                        <a:t>. Manual </a:t>
                      </a:r>
                      <a:r>
                        <a:rPr lang="en-US" sz="1400" dirty="0" err="1">
                          <a:solidFill>
                            <a:srgbClr val="FFFFFF"/>
                          </a:solidFill>
                          <a:latin typeface="Poppins"/>
                          <a:ea typeface="Poppins"/>
                          <a:cs typeface="Poppins"/>
                          <a:sym typeface="Poppins"/>
                        </a:rPr>
                        <a:t>absensi</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dilakukan</a:t>
                      </a:r>
                      <a:r>
                        <a:rPr lang="en-US" sz="1400" dirty="0">
                          <a:solidFill>
                            <a:srgbClr val="FFFFFF"/>
                          </a:solidFill>
                          <a:latin typeface="Poppins"/>
                          <a:ea typeface="Poppins"/>
                          <a:cs typeface="Poppins"/>
                          <a:sym typeface="Poppins"/>
                        </a:rPr>
                        <a:t> </a:t>
                      </a:r>
                      <a:r>
                        <a:rPr lang="en-US" sz="1400" dirty="0" smtClean="0">
                          <a:solidFill>
                            <a:srgbClr val="FFFFFF"/>
                          </a:solidFill>
                          <a:latin typeface="Poppins"/>
                          <a:ea typeface="Poppins"/>
                          <a:cs typeface="Poppins"/>
                          <a:sym typeface="Poppins"/>
                        </a:rPr>
                        <a:t/>
                      </a:r>
                      <a:br>
                        <a:rPr lang="en-US" sz="1400" dirty="0" smtClean="0">
                          <a:solidFill>
                            <a:srgbClr val="FFFFFF"/>
                          </a:solidFill>
                          <a:latin typeface="Poppins"/>
                          <a:ea typeface="Poppins"/>
                          <a:cs typeface="Poppins"/>
                          <a:sym typeface="Poppins"/>
                        </a:rPr>
                      </a:br>
                      <a:r>
                        <a:rPr lang="en-US" sz="1400" dirty="0" err="1" smtClean="0">
                          <a:solidFill>
                            <a:srgbClr val="FFFFFF"/>
                          </a:solidFill>
                          <a:latin typeface="Poppins"/>
                          <a:ea typeface="Poppins"/>
                          <a:cs typeface="Poppins"/>
                          <a:sym typeface="Poppins"/>
                        </a:rPr>
                        <a:t>tiap</a:t>
                      </a:r>
                      <a:r>
                        <a:rPr lang="en-US" sz="1400" dirty="0" smtClean="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ketua</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divisi</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dengan</a:t>
                      </a:r>
                      <a:r>
                        <a:rPr lang="en-US" sz="1400" dirty="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kertas</a:t>
                      </a:r>
                      <a:endParaRPr lang="en-US" sz="1400" dirty="0">
                        <a:solidFill>
                          <a:srgbClr val="FFFFFF"/>
                        </a:solidFill>
                        <a:latin typeface="Poppins"/>
                        <a:ea typeface="Poppins"/>
                        <a:cs typeface="Poppins"/>
                        <a:sym typeface="Poppins"/>
                      </a:endParaRPr>
                    </a:p>
                  </p:txBody>
                </p:sp>
              </p:grpSp>
              <p:grpSp>
                <p:nvGrpSpPr>
                  <p:cNvPr id="8" name="Group 7"/>
                  <p:cNvGrpSpPr/>
                  <p:nvPr/>
                </p:nvGrpSpPr>
                <p:grpSpPr>
                  <a:xfrm>
                    <a:off x="696046" y="5938870"/>
                    <a:ext cx="3622723" cy="558015"/>
                    <a:chOff x="696046" y="4772494"/>
                    <a:chExt cx="3622723" cy="558015"/>
                  </a:xfrm>
                </p:grpSpPr>
                <p:pic>
                  <p:nvPicPr>
                    <p:cNvPr id="1036" name="Picture 12" descr="https://cdn-icons-png.flaticon.com/512/18086/1808634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046" y="4772494"/>
                      <a:ext cx="558015" cy="55801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17"/>
                    <p:cNvSpPr txBox="1"/>
                    <p:nvPr/>
                  </p:nvSpPr>
                  <p:spPr>
                    <a:xfrm>
                      <a:off x="1369334" y="4877287"/>
                      <a:ext cx="2949435" cy="348429"/>
                    </a:xfrm>
                    <a:prstGeom prst="rect">
                      <a:avLst/>
                    </a:prstGeom>
                  </p:spPr>
                  <p:txBody>
                    <a:bodyPr wrap="square" lIns="0" tIns="0" rIns="0" bIns="0" rtlCol="0" anchor="t">
                      <a:spAutoFit/>
                    </a:bodyPr>
                    <a:lstStyle/>
                    <a:p>
                      <a:pPr>
                        <a:lnSpc>
                          <a:spcPts val="3137"/>
                        </a:lnSpc>
                      </a:pPr>
                      <a:r>
                        <a:rPr lang="en-US" sz="1400" dirty="0" smtClean="0">
                          <a:solidFill>
                            <a:srgbClr val="FFFFFF"/>
                          </a:solidFill>
                          <a:latin typeface="Poppins"/>
                          <a:ea typeface="Poppins"/>
                          <a:cs typeface="Poppins"/>
                          <a:sym typeface="Poppins"/>
                        </a:rPr>
                        <a:t>3. </a:t>
                      </a:r>
                      <a:r>
                        <a:rPr lang="en-US" sz="1400" dirty="0" err="1">
                          <a:solidFill>
                            <a:srgbClr val="FFFFFF"/>
                          </a:solidFill>
                          <a:latin typeface="Poppins"/>
                          <a:ea typeface="Poppins"/>
                          <a:cs typeface="Poppins"/>
                          <a:sym typeface="Poppins"/>
                        </a:rPr>
                        <a:t>Merekap</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harian</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absensi</a:t>
                      </a:r>
                      <a:endParaRPr lang="en-US" sz="1400" dirty="0">
                        <a:solidFill>
                          <a:srgbClr val="FFFFFF"/>
                        </a:solidFill>
                        <a:latin typeface="Poppins"/>
                        <a:ea typeface="Poppins"/>
                        <a:cs typeface="Poppins"/>
                        <a:sym typeface="Poppins"/>
                      </a:endParaRPr>
                    </a:p>
                  </p:txBody>
                </p:sp>
              </p:grpSp>
              <p:grpSp>
                <p:nvGrpSpPr>
                  <p:cNvPr id="12" name="Group 11"/>
                  <p:cNvGrpSpPr/>
                  <p:nvPr/>
                </p:nvGrpSpPr>
                <p:grpSpPr>
                  <a:xfrm>
                    <a:off x="703357" y="7379866"/>
                    <a:ext cx="3615411" cy="1192634"/>
                    <a:chOff x="703357" y="5406456"/>
                    <a:chExt cx="3615411" cy="1192634"/>
                  </a:xfrm>
                </p:grpSpPr>
                <p:pic>
                  <p:nvPicPr>
                    <p:cNvPr id="1038" name="Picture 14" descr="https://cdn-icons-png.flaticon.com/512/2830/283056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357" y="5731077"/>
                      <a:ext cx="543392" cy="543392"/>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17"/>
                    <p:cNvSpPr txBox="1"/>
                    <p:nvPr/>
                  </p:nvSpPr>
                  <p:spPr>
                    <a:xfrm>
                      <a:off x="1369333" y="5406456"/>
                      <a:ext cx="2949435" cy="1192634"/>
                    </a:xfrm>
                    <a:prstGeom prst="rect">
                      <a:avLst/>
                    </a:prstGeom>
                  </p:spPr>
                  <p:txBody>
                    <a:bodyPr wrap="square" lIns="0" tIns="0" rIns="0" bIns="0" rtlCol="0" anchor="t">
                      <a:spAutoFit/>
                    </a:bodyPr>
                    <a:lstStyle/>
                    <a:p>
                      <a:pPr>
                        <a:lnSpc>
                          <a:spcPts val="3137"/>
                        </a:lnSpc>
                      </a:pPr>
                      <a:r>
                        <a:rPr lang="en-US" sz="1400" dirty="0">
                          <a:solidFill>
                            <a:srgbClr val="FFFFFF"/>
                          </a:solidFill>
                          <a:latin typeface="Poppins"/>
                          <a:ea typeface="Poppins"/>
                          <a:cs typeface="Poppins"/>
                          <a:sym typeface="Poppins"/>
                        </a:rPr>
                        <a:t>4</a:t>
                      </a:r>
                      <a:r>
                        <a:rPr lang="en-US" sz="1400" dirty="0" smtClean="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Merekap</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absensi</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harian</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untuk</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penggajian</a:t>
                      </a:r>
                      <a:r>
                        <a:rPr lang="en-US" sz="1400" dirty="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mengrim</a:t>
                      </a:r>
                      <a:r>
                        <a:rPr lang="en-US" sz="1400" dirty="0" smtClean="0">
                          <a:solidFill>
                            <a:srgbClr val="FFFFFF"/>
                          </a:solidFill>
                          <a:latin typeface="Poppins"/>
                          <a:ea typeface="Poppins"/>
                          <a:cs typeface="Poppins"/>
                          <a:sym typeface="Poppins"/>
                        </a:rPr>
                        <a:t> email </a:t>
                      </a:r>
                      <a:r>
                        <a:rPr lang="en-US" sz="1400" dirty="0" err="1" smtClean="0">
                          <a:solidFill>
                            <a:srgbClr val="FFFFFF"/>
                          </a:solidFill>
                          <a:latin typeface="Poppins"/>
                          <a:ea typeface="Poppins"/>
                          <a:cs typeface="Poppins"/>
                          <a:sym typeface="Poppins"/>
                        </a:rPr>
                        <a:t>kepada</a:t>
                      </a:r>
                      <a:r>
                        <a:rPr lang="en-US" sz="1400" dirty="0" smtClean="0">
                          <a:solidFill>
                            <a:srgbClr val="FFFFFF"/>
                          </a:solidFill>
                          <a:latin typeface="Poppins"/>
                          <a:ea typeface="Poppins"/>
                          <a:cs typeface="Poppins"/>
                          <a:sym typeface="Poppins"/>
                        </a:rPr>
                        <a:t> accounting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bank</a:t>
                      </a:r>
                      <a:endParaRPr lang="en-US" sz="1400" dirty="0">
                        <a:solidFill>
                          <a:srgbClr val="FFFFFF"/>
                        </a:solidFill>
                        <a:latin typeface="Poppins"/>
                        <a:ea typeface="Poppins"/>
                        <a:cs typeface="Poppins"/>
                        <a:sym typeface="Poppins"/>
                      </a:endParaRPr>
                    </a:p>
                  </p:txBody>
                </p:sp>
              </p:grpSp>
              <p:sp>
                <p:nvSpPr>
                  <p:cNvPr id="14" name="Down Arrow 13"/>
                  <p:cNvSpPr/>
                  <p:nvPr/>
                </p:nvSpPr>
                <p:spPr>
                  <a:xfrm>
                    <a:off x="2187274" y="3771900"/>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605124" y="5367261"/>
                    <a:ext cx="1059735" cy="623882"/>
                    <a:chOff x="-1658658" y="4014822"/>
                    <a:chExt cx="1059735" cy="623882"/>
                  </a:xfrm>
                </p:grpSpPr>
                <p:pic>
                  <p:nvPicPr>
                    <p:cNvPr id="76" name="Picture 124">
                      <a:extLst>
                        <a:ext uri="{FF2B5EF4-FFF2-40B4-BE49-F238E27FC236}">
                          <a16:creationId xmlns:a16="http://schemas.microsoft.com/office/drawing/2014/main" id="{787140A2-281B-6FCA-3B72-DCCB2CFBE8F1}"/>
                        </a:ext>
                      </a:extLst>
                    </p:cNvPr>
                    <p:cNvPicPr>
                      <a:picLocks noChangeAspect="1"/>
                    </p:cNvPicPr>
                    <p:nvPr/>
                  </p:nvPicPr>
                  <p:blipFill>
                    <a:blip r:embed="rId12"/>
                    <a:stretch>
                      <a:fillRect/>
                    </a:stretch>
                  </p:blipFill>
                  <p:spPr>
                    <a:xfrm flipH="1">
                      <a:off x="-1658658" y="4014822"/>
                      <a:ext cx="623882" cy="623882"/>
                    </a:xfrm>
                    <a:prstGeom prst="rect">
                      <a:avLst/>
                    </a:prstGeom>
                    <a:noFill/>
                  </p:spPr>
                </p:pic>
                <p:sp>
                  <p:nvSpPr>
                    <p:cNvPr id="77" name="Down Arrow 76"/>
                    <p:cNvSpPr/>
                    <p:nvPr/>
                  </p:nvSpPr>
                  <p:spPr>
                    <a:xfrm>
                      <a:off x="-1076508" y="4014822"/>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Down Arrow 79"/>
                  <p:cNvSpPr/>
                  <p:nvPr/>
                </p:nvSpPr>
                <p:spPr>
                  <a:xfrm>
                    <a:off x="2187274" y="6738861"/>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174669" y="2974078"/>
                  <a:ext cx="3731657" cy="5598422"/>
                  <a:chOff x="5701100" y="2635308"/>
                  <a:chExt cx="3731657" cy="5598422"/>
                </a:xfrm>
              </p:grpSpPr>
              <p:pic>
                <p:nvPicPr>
                  <p:cNvPr id="1032" name="Picture 8" descr="https://cdn-icons-png.flaticon.com/512/7407/7407709.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01100" y="7270586"/>
                    <a:ext cx="768522" cy="76852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5707200" y="2635308"/>
                    <a:ext cx="3725557" cy="5598422"/>
                    <a:chOff x="5707200" y="2635308"/>
                    <a:chExt cx="3725557" cy="5598422"/>
                  </a:xfrm>
                </p:grpSpPr>
                <p:pic>
                  <p:nvPicPr>
                    <p:cNvPr id="1028" name="Picture 4" descr="https://cdn-icons-png.flaticon.com/512/3790/379017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51553" y="4061683"/>
                      <a:ext cx="668198" cy="66819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5707200" y="2635308"/>
                      <a:ext cx="3725557" cy="5598422"/>
                      <a:chOff x="5707200" y="2635308"/>
                      <a:chExt cx="3725557" cy="5598422"/>
                    </a:xfrm>
                  </p:grpSpPr>
                  <p:pic>
                    <p:nvPicPr>
                      <p:cNvPr id="1034" name="Picture 10" descr="https://cdn-icons-png.flaticon.com/512/3073/307346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07200" y="2697782"/>
                        <a:ext cx="634834" cy="634834"/>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p:cNvGrpSpPr/>
                      <p:nvPr/>
                    </p:nvGrpSpPr>
                    <p:grpSpPr>
                      <a:xfrm>
                        <a:off x="5803953" y="2635308"/>
                        <a:ext cx="3628804" cy="5598422"/>
                        <a:chOff x="696046" y="2974078"/>
                        <a:chExt cx="3628804" cy="5598422"/>
                      </a:xfrm>
                    </p:grpSpPr>
                    <p:sp>
                      <p:nvSpPr>
                        <p:cNvPr id="98" name="TextBox 17"/>
                        <p:cNvSpPr txBox="1"/>
                        <p:nvPr/>
                      </p:nvSpPr>
                      <p:spPr>
                        <a:xfrm>
                          <a:off x="1375416" y="2974078"/>
                          <a:ext cx="2943352" cy="646331"/>
                        </a:xfrm>
                        <a:prstGeom prst="rect">
                          <a:avLst/>
                        </a:prstGeom>
                      </p:spPr>
                      <p:txBody>
                        <a:bodyPr wrap="square" lIns="0" tIns="0" rIns="0" bIns="0" rtlCol="0" anchor="t">
                          <a:spAutoFit/>
                        </a:bodyPr>
                        <a:lstStyle/>
                        <a:p>
                          <a:pPr>
                            <a:lnSpc>
                              <a:spcPct val="150000"/>
                            </a:lnSpc>
                          </a:pPr>
                          <a:r>
                            <a:rPr lang="en-US" sz="1400" dirty="0" smtClean="0">
                              <a:solidFill>
                                <a:srgbClr val="FFFFFF"/>
                              </a:solidFill>
                              <a:latin typeface="Poppins"/>
                              <a:ea typeface="Poppins"/>
                              <a:cs typeface="Poppins"/>
                              <a:sym typeface="Poppins"/>
                            </a:rPr>
                            <a:t>1. </a:t>
                          </a:r>
                          <a:r>
                            <a:rPr lang="en-US" sz="1400" dirty="0" err="1">
                              <a:solidFill>
                                <a:srgbClr val="FFFFFF"/>
                              </a:solidFill>
                              <a:latin typeface="Poppins"/>
                              <a:ea typeface="Poppins"/>
                              <a:cs typeface="Poppins"/>
                              <a:sym typeface="Poppins"/>
                            </a:rPr>
                            <a:t>Menyiapkan</a:t>
                          </a:r>
                          <a:r>
                            <a:rPr lang="en-US" sz="1400" dirty="0">
                              <a:solidFill>
                                <a:srgbClr val="FFFFFF"/>
                              </a:solidFill>
                              <a:latin typeface="Poppins"/>
                              <a:ea typeface="Poppins"/>
                              <a:cs typeface="Poppins"/>
                              <a:sym typeface="Poppins"/>
                            </a:rPr>
                            <a:t> hardcopy </a:t>
                          </a:r>
                          <a:r>
                            <a:rPr lang="en-US" sz="1400" dirty="0" err="1">
                              <a:solidFill>
                                <a:srgbClr val="FFFFFF"/>
                              </a:solidFill>
                              <a:latin typeface="Poppins"/>
                              <a:ea typeface="Poppins"/>
                              <a:cs typeface="Poppins"/>
                              <a:sym typeface="Poppins"/>
                            </a:rPr>
                            <a:t>formulir</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permintaan</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lembur</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cuti</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izin</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dll</a:t>
                          </a:r>
                          <a:endParaRPr lang="en-US" sz="1400" dirty="0">
                            <a:solidFill>
                              <a:srgbClr val="FFFFFF"/>
                            </a:solidFill>
                            <a:latin typeface="Poppins"/>
                            <a:ea typeface="Poppins"/>
                            <a:cs typeface="Poppins"/>
                            <a:sym typeface="Poppins"/>
                          </a:endParaRPr>
                        </a:p>
                      </p:txBody>
                    </p:sp>
                    <p:sp>
                      <p:nvSpPr>
                        <p:cNvPr id="96" name="TextBox 17"/>
                        <p:cNvSpPr txBox="1"/>
                        <p:nvPr/>
                      </p:nvSpPr>
                      <p:spPr>
                        <a:xfrm>
                          <a:off x="1375415" y="4353748"/>
                          <a:ext cx="2949435" cy="646331"/>
                        </a:xfrm>
                        <a:prstGeom prst="rect">
                          <a:avLst/>
                        </a:prstGeom>
                      </p:spPr>
                      <p:txBody>
                        <a:bodyPr wrap="square" lIns="0" tIns="0" rIns="0" bIns="0" rtlCol="0" anchor="t">
                          <a:spAutoFit/>
                        </a:bodyPr>
                        <a:lstStyle/>
                        <a:p>
                          <a:pPr>
                            <a:lnSpc>
                              <a:spcPct val="150000"/>
                            </a:lnSpc>
                          </a:pPr>
                          <a:r>
                            <a:rPr lang="en-US" sz="1400" dirty="0">
                              <a:solidFill>
                                <a:srgbClr val="FFFFFF"/>
                              </a:solidFill>
                              <a:latin typeface="Poppins"/>
                              <a:ea typeface="Poppins"/>
                              <a:cs typeface="Poppins"/>
                              <a:sym typeface="Poppins"/>
                            </a:rPr>
                            <a:t>2</a:t>
                          </a:r>
                          <a:r>
                            <a:rPr lang="en-US" sz="1400" dirty="0" smtClean="0">
                              <a:solidFill>
                                <a:srgbClr val="FFFFFF"/>
                              </a:solidFill>
                              <a:latin typeface="Poppins"/>
                              <a:ea typeface="Poppins"/>
                              <a:cs typeface="Poppins"/>
                              <a:sym typeface="Poppins"/>
                            </a:rPr>
                            <a:t>. Manual </a:t>
                          </a:r>
                          <a:r>
                            <a:rPr lang="en-US" sz="1400" dirty="0" err="1" smtClean="0">
                              <a:solidFill>
                                <a:srgbClr val="FFFFFF"/>
                              </a:solidFill>
                              <a:latin typeface="Poppins"/>
                              <a:ea typeface="Poppins"/>
                              <a:cs typeface="Poppins"/>
                              <a:sym typeface="Poppins"/>
                            </a:rPr>
                            <a:t>penulisan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pada</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formulir</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untuk</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permintaan</a:t>
                          </a:r>
                          <a:endParaRPr lang="en-US" sz="1400" dirty="0">
                            <a:solidFill>
                              <a:srgbClr val="FFFFFF"/>
                            </a:solidFill>
                            <a:latin typeface="Poppins"/>
                            <a:ea typeface="Poppins"/>
                            <a:cs typeface="Poppins"/>
                            <a:sym typeface="Poppins"/>
                          </a:endParaRPr>
                        </a:p>
                      </p:txBody>
                    </p:sp>
                    <p:grpSp>
                      <p:nvGrpSpPr>
                        <p:cNvPr id="84" name="Group 83"/>
                        <p:cNvGrpSpPr/>
                        <p:nvPr/>
                      </p:nvGrpSpPr>
                      <p:grpSpPr>
                        <a:xfrm>
                          <a:off x="696046" y="5938870"/>
                          <a:ext cx="3622723" cy="558015"/>
                          <a:chOff x="696046" y="4772494"/>
                          <a:chExt cx="3622723" cy="558015"/>
                        </a:xfrm>
                      </p:grpSpPr>
                      <p:pic>
                        <p:nvPicPr>
                          <p:cNvPr id="93" name="Picture 12" descr="https://cdn-icons-png.flaticon.com/512/18086/1808634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6046" y="4772494"/>
                            <a:ext cx="558015" cy="558015"/>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17"/>
                          <p:cNvSpPr txBox="1"/>
                          <p:nvPr/>
                        </p:nvSpPr>
                        <p:spPr>
                          <a:xfrm>
                            <a:off x="1369334" y="4877287"/>
                            <a:ext cx="2949435" cy="397545"/>
                          </a:xfrm>
                          <a:prstGeom prst="rect">
                            <a:avLst/>
                          </a:prstGeom>
                        </p:spPr>
                        <p:txBody>
                          <a:bodyPr wrap="square" lIns="0" tIns="0" rIns="0" bIns="0" rtlCol="0" anchor="t">
                            <a:spAutoFit/>
                          </a:bodyPr>
                          <a:lstStyle/>
                          <a:p>
                            <a:pPr>
                              <a:lnSpc>
                                <a:spcPts val="3137"/>
                              </a:lnSpc>
                            </a:pPr>
                            <a:r>
                              <a:rPr lang="en-US" sz="1400" dirty="0" smtClean="0">
                                <a:solidFill>
                                  <a:srgbClr val="FFFFFF"/>
                                </a:solidFill>
                                <a:latin typeface="Poppins"/>
                                <a:ea typeface="Poppins"/>
                                <a:cs typeface="Poppins"/>
                                <a:sym typeface="Poppins"/>
                              </a:rPr>
                              <a:t>3. </a:t>
                            </a:r>
                            <a:r>
                              <a:rPr lang="en-US" sz="1400" dirty="0" err="1">
                                <a:solidFill>
                                  <a:srgbClr val="FFFFFF"/>
                                </a:solidFill>
                                <a:latin typeface="Poppins"/>
                                <a:ea typeface="Poppins"/>
                                <a:cs typeface="Poppins"/>
                                <a:sym typeface="Poppins"/>
                              </a:rPr>
                              <a:t>Merekap</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harian</a:t>
                            </a:r>
                            <a:r>
                              <a:rPr lang="en-US" sz="1400" dirty="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perintaan</a:t>
                            </a:r>
                            <a:endParaRPr lang="en-US" sz="1400" dirty="0">
                              <a:solidFill>
                                <a:srgbClr val="FFFFFF"/>
                              </a:solidFill>
                              <a:latin typeface="Poppins"/>
                              <a:ea typeface="Poppins"/>
                              <a:cs typeface="Poppins"/>
                              <a:sym typeface="Poppins"/>
                            </a:endParaRPr>
                          </a:p>
                        </p:txBody>
                      </p:sp>
                    </p:grpSp>
                    <p:sp>
                      <p:nvSpPr>
                        <p:cNvPr id="92" name="TextBox 17"/>
                        <p:cNvSpPr txBox="1"/>
                        <p:nvPr/>
                      </p:nvSpPr>
                      <p:spPr>
                        <a:xfrm>
                          <a:off x="1369333" y="7379866"/>
                          <a:ext cx="2949435" cy="1192634"/>
                        </a:xfrm>
                        <a:prstGeom prst="rect">
                          <a:avLst/>
                        </a:prstGeom>
                      </p:spPr>
                      <p:txBody>
                        <a:bodyPr wrap="square" lIns="0" tIns="0" rIns="0" bIns="0" rtlCol="0" anchor="t">
                          <a:spAutoFit/>
                        </a:bodyPr>
                        <a:lstStyle/>
                        <a:p>
                          <a:pPr>
                            <a:lnSpc>
                              <a:spcPts val="3137"/>
                            </a:lnSpc>
                          </a:pPr>
                          <a:r>
                            <a:rPr lang="en-US" sz="1400" dirty="0" smtClean="0">
                              <a:solidFill>
                                <a:srgbClr val="FFFFFF"/>
                              </a:solidFill>
                              <a:latin typeface="Poppins"/>
                              <a:ea typeface="Poppins"/>
                              <a:cs typeface="Poppins"/>
                              <a:sym typeface="Poppins"/>
                            </a:rPr>
                            <a:t>4. </a:t>
                          </a:r>
                          <a:r>
                            <a:rPr lang="en-US" sz="1400" dirty="0" err="1">
                              <a:solidFill>
                                <a:srgbClr val="FFFFFF"/>
                              </a:solidFill>
                              <a:latin typeface="Poppins"/>
                              <a:ea typeface="Poppins"/>
                              <a:cs typeface="Poppins"/>
                              <a:sym typeface="Poppins"/>
                            </a:rPr>
                            <a:t>Merekap</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absensi</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harian</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untuk</a:t>
                          </a:r>
                          <a:r>
                            <a:rPr lang="en-US" sz="1400" dirty="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penggajian</a:t>
                          </a:r>
                          <a:r>
                            <a:rPr lang="en-US" sz="1400" dirty="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mengrim</a:t>
                          </a:r>
                          <a:r>
                            <a:rPr lang="en-US" sz="1400" dirty="0" smtClean="0">
                              <a:solidFill>
                                <a:srgbClr val="FFFFFF"/>
                              </a:solidFill>
                              <a:latin typeface="Poppins"/>
                              <a:ea typeface="Poppins"/>
                              <a:cs typeface="Poppins"/>
                              <a:sym typeface="Poppins"/>
                            </a:rPr>
                            <a:t> email </a:t>
                          </a:r>
                          <a:r>
                            <a:rPr lang="en-US" sz="1400" dirty="0" err="1" smtClean="0">
                              <a:solidFill>
                                <a:srgbClr val="FFFFFF"/>
                              </a:solidFill>
                              <a:latin typeface="Poppins"/>
                              <a:ea typeface="Poppins"/>
                              <a:cs typeface="Poppins"/>
                              <a:sym typeface="Poppins"/>
                            </a:rPr>
                            <a:t>kepada</a:t>
                          </a:r>
                          <a:r>
                            <a:rPr lang="en-US" sz="1400" dirty="0" smtClean="0">
                              <a:solidFill>
                                <a:srgbClr val="FFFFFF"/>
                              </a:solidFill>
                              <a:latin typeface="Poppins"/>
                              <a:ea typeface="Poppins"/>
                              <a:cs typeface="Poppins"/>
                              <a:sym typeface="Poppins"/>
                            </a:rPr>
                            <a:t> accounting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bank</a:t>
                          </a:r>
                          <a:endParaRPr lang="en-US" sz="1400" dirty="0">
                            <a:solidFill>
                              <a:srgbClr val="FFFFFF"/>
                            </a:solidFill>
                            <a:latin typeface="Poppins"/>
                            <a:ea typeface="Poppins"/>
                            <a:cs typeface="Poppins"/>
                            <a:sym typeface="Poppins"/>
                          </a:endParaRPr>
                        </a:p>
                      </p:txBody>
                    </p:sp>
                    <p:sp>
                      <p:nvSpPr>
                        <p:cNvPr id="86" name="Down Arrow 85"/>
                        <p:cNvSpPr/>
                        <p:nvPr/>
                      </p:nvSpPr>
                      <p:spPr>
                        <a:xfrm>
                          <a:off x="2187274" y="3771900"/>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p:cNvGrpSpPr/>
                        <p:nvPr/>
                      </p:nvGrpSpPr>
                      <p:grpSpPr>
                        <a:xfrm>
                          <a:off x="1605124" y="5367261"/>
                          <a:ext cx="1059735" cy="623882"/>
                          <a:chOff x="-1658658" y="4014822"/>
                          <a:chExt cx="1059735" cy="623882"/>
                        </a:xfrm>
                      </p:grpSpPr>
                      <p:pic>
                        <p:nvPicPr>
                          <p:cNvPr id="89" name="Picture 124">
                            <a:extLst>
                              <a:ext uri="{FF2B5EF4-FFF2-40B4-BE49-F238E27FC236}">
                                <a16:creationId xmlns:a16="http://schemas.microsoft.com/office/drawing/2014/main" id="{787140A2-281B-6FCA-3B72-DCCB2CFBE8F1}"/>
                              </a:ext>
                            </a:extLst>
                          </p:cNvPr>
                          <p:cNvPicPr>
                            <a:picLocks noChangeAspect="1"/>
                          </p:cNvPicPr>
                          <p:nvPr/>
                        </p:nvPicPr>
                        <p:blipFill>
                          <a:blip r:embed="rId12"/>
                          <a:stretch>
                            <a:fillRect/>
                          </a:stretch>
                        </p:blipFill>
                        <p:spPr>
                          <a:xfrm flipH="1">
                            <a:off x="-1658658" y="4014822"/>
                            <a:ext cx="623882" cy="623882"/>
                          </a:xfrm>
                          <a:prstGeom prst="rect">
                            <a:avLst/>
                          </a:prstGeom>
                          <a:noFill/>
                        </p:spPr>
                      </p:pic>
                      <p:sp>
                        <p:nvSpPr>
                          <p:cNvPr id="90" name="Down Arrow 89"/>
                          <p:cNvSpPr/>
                          <p:nvPr/>
                        </p:nvSpPr>
                        <p:spPr>
                          <a:xfrm>
                            <a:off x="-1076508" y="4014822"/>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Down Arrow 87"/>
                        <p:cNvSpPr/>
                        <p:nvPr/>
                      </p:nvSpPr>
                      <p:spPr>
                        <a:xfrm>
                          <a:off x="2187274" y="6738861"/>
                          <a:ext cx="477585" cy="623882"/>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111" name="Bent-Up Arrow 110"/>
                <p:cNvSpPr/>
                <p:nvPr/>
              </p:nvSpPr>
              <p:spPr>
                <a:xfrm rot="16200000" flipH="1">
                  <a:off x="7396799" y="8848458"/>
                  <a:ext cx="895888" cy="533400"/>
                </a:xfrm>
                <a:prstGeom prst="bentUp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Bent-Up Arrow 122"/>
                <p:cNvSpPr/>
                <p:nvPr/>
              </p:nvSpPr>
              <p:spPr>
                <a:xfrm rot="5400000">
                  <a:off x="1494673" y="8848456"/>
                  <a:ext cx="895888" cy="533400"/>
                </a:xfrm>
                <a:prstGeom prst="bentUp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7"/>
                <p:cNvSpPr txBox="1"/>
                <p:nvPr/>
              </p:nvSpPr>
              <p:spPr>
                <a:xfrm>
                  <a:off x="2239788" y="8926699"/>
                  <a:ext cx="5338255" cy="745973"/>
                </a:xfrm>
                <a:prstGeom prst="rect">
                  <a:avLst/>
                </a:prstGeom>
              </p:spPr>
              <p:txBody>
                <a:bodyPr wrap="square" lIns="0" tIns="0" rIns="0" bIns="0" rtlCol="0" anchor="t">
                  <a:spAutoFit/>
                </a:bodyPr>
                <a:lstStyle/>
                <a:p>
                  <a:pPr algn="ctr">
                    <a:lnSpc>
                      <a:spcPts val="3137"/>
                    </a:lnSpc>
                  </a:pPr>
                  <a:r>
                    <a:rPr lang="en-US" sz="1400" dirty="0">
                      <a:solidFill>
                        <a:srgbClr val="FFFFFF"/>
                      </a:solidFill>
                      <a:latin typeface="Poppins"/>
                      <a:ea typeface="Poppins"/>
                      <a:cs typeface="Poppins"/>
                      <a:sym typeface="Poppins"/>
                    </a:rPr>
                    <a:t>5</a:t>
                  </a:r>
                  <a:r>
                    <a:rPr lang="en-US" sz="1400" dirty="0" smtClean="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Merekap</a:t>
                  </a:r>
                  <a:r>
                    <a:rPr lang="en-US" sz="1400" dirty="0">
                      <a:solidFill>
                        <a:srgbClr val="FFFFFF"/>
                      </a:solidFill>
                      <a:latin typeface="Poppins"/>
                      <a:ea typeface="Poppins"/>
                      <a:cs typeface="Poppins"/>
                      <a:sym typeface="Poppins"/>
                    </a:rPr>
                    <a:t> </a:t>
                  </a:r>
                  <a:r>
                    <a:rPr lang="en-US" sz="1400" b="1" dirty="0" smtClean="0">
                      <a:solidFill>
                        <a:srgbClr val="FFFFFF"/>
                      </a:solidFill>
                      <a:latin typeface="Poppins"/>
                      <a:ea typeface="Poppins"/>
                      <a:cs typeface="Poppins"/>
                      <a:sym typeface="Poppins"/>
                    </a:rPr>
                    <a:t>KEHADIRAN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bulanan</a:t>
                  </a:r>
                  <a:r>
                    <a:rPr lang="en-US" sz="1400" dirty="0" smtClean="0">
                      <a:solidFill>
                        <a:srgbClr val="FFFFFF"/>
                      </a:solidFill>
                      <a:latin typeface="Poppins"/>
                      <a:ea typeface="Poppins"/>
                      <a:cs typeface="Poppins"/>
                      <a:sym typeface="Poppins"/>
                    </a:rPr>
                    <a:t> </a:t>
                  </a:r>
                  <a:r>
                    <a:rPr lang="en-US" sz="1400" dirty="0" err="1">
                      <a:solidFill>
                        <a:srgbClr val="FFFFFF"/>
                      </a:solidFill>
                      <a:latin typeface="Poppins"/>
                      <a:ea typeface="Poppins"/>
                      <a:cs typeface="Poppins"/>
                      <a:sym typeface="Poppins"/>
                    </a:rPr>
                    <a:t>untuk</a:t>
                  </a:r>
                  <a:r>
                    <a:rPr lang="en-US" sz="1400" dirty="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perhitungan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kenaikkan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gaji</a:t>
                  </a:r>
                  <a:r>
                    <a:rPr lang="en-US" sz="1400" dirty="0" smtClean="0">
                      <a:solidFill>
                        <a:srgbClr val="FFFFFF"/>
                      </a:solidFill>
                      <a:latin typeface="Poppins"/>
                      <a:ea typeface="Poppins"/>
                      <a:cs typeface="Poppins"/>
                      <a:sym typeface="Poppins"/>
                    </a:rPr>
                    <a:t> &amp; bonus/</a:t>
                  </a:r>
                  <a:r>
                    <a:rPr lang="en-US" sz="1400" dirty="0" err="1" smtClean="0">
                      <a:solidFill>
                        <a:srgbClr val="FFFFFF"/>
                      </a:solidFill>
                      <a:latin typeface="Poppins"/>
                      <a:ea typeface="Poppins"/>
                      <a:cs typeface="Poppins"/>
                      <a:sym typeface="Poppins"/>
                    </a:rPr>
                    <a:t>penghargaan</a:t>
                  </a:r>
                  <a:endParaRPr lang="en-US" sz="1400" dirty="0">
                    <a:solidFill>
                      <a:srgbClr val="FFFFFF"/>
                    </a:solidFill>
                    <a:latin typeface="Poppins"/>
                    <a:ea typeface="Poppins"/>
                    <a:cs typeface="Poppins"/>
                    <a:sym typeface="Poppins"/>
                  </a:endParaRPr>
                </a:p>
              </p:txBody>
            </p:sp>
          </p:grpSp>
        </p:grpSp>
      </p:grpSp>
      <p:pic>
        <p:nvPicPr>
          <p:cNvPr id="1044" name="Picture 20" descr="https://cdn-icons-png.flaticon.com/512/8899/8899687.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986663" y="8069167"/>
            <a:ext cx="1298004" cy="129800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11506200" y="2778354"/>
            <a:ext cx="6258931" cy="236220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10896600" y="3921354"/>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1796219" y="3474706"/>
            <a:ext cx="5678892" cy="969496"/>
            <a:chOff x="11732001" y="3289251"/>
            <a:chExt cx="5678892" cy="969496"/>
          </a:xfrm>
        </p:grpSpPr>
        <p:sp>
          <p:nvSpPr>
            <p:cNvPr id="133" name="TextBox 17"/>
            <p:cNvSpPr txBox="1"/>
            <p:nvPr/>
          </p:nvSpPr>
          <p:spPr>
            <a:xfrm>
              <a:off x="11732001" y="3289251"/>
              <a:ext cx="3084391" cy="969496"/>
            </a:xfrm>
            <a:prstGeom prst="rect">
              <a:avLst/>
            </a:prstGeom>
          </p:spPr>
          <p:txBody>
            <a:bodyPr wrap="square" lIns="0" tIns="0" rIns="0" bIns="0" rtlCol="0" anchor="t">
              <a:spAutoFit/>
            </a:bodyPr>
            <a:lstStyle/>
            <a:p>
              <a:pPr>
                <a:lnSpc>
                  <a:spcPct val="150000"/>
                </a:lnSpc>
              </a:pPr>
              <a:r>
                <a:rPr lang="en-US" sz="1400" dirty="0" smtClean="0">
                  <a:solidFill>
                    <a:srgbClr val="FFFFFF"/>
                  </a:solidFill>
                  <a:latin typeface="Poppins"/>
                  <a:ea typeface="Poppins"/>
                  <a:cs typeface="Poppins"/>
                  <a:sym typeface="Poppins"/>
                </a:rPr>
                <a:t>1. </a:t>
              </a:r>
              <a:r>
                <a:rPr lang="en-US" sz="1400" dirty="0" err="1" smtClean="0">
                  <a:solidFill>
                    <a:srgbClr val="FFFFFF"/>
                  </a:solidFill>
                  <a:latin typeface="Poppins"/>
                  <a:ea typeface="Poppins"/>
                  <a:cs typeface="Poppins"/>
                  <a:sym typeface="Poppins"/>
                </a:rPr>
                <a:t>Melakulan</a:t>
              </a:r>
              <a:r>
                <a:rPr lang="en-US" sz="1400" dirty="0" smtClean="0">
                  <a:solidFill>
                    <a:srgbClr val="FFFFFF"/>
                  </a:solidFill>
                  <a:latin typeface="Poppins"/>
                  <a:ea typeface="Poppins"/>
                  <a:cs typeface="Poppins"/>
                  <a:sym typeface="Poppins"/>
                </a:rPr>
                <a:t> </a:t>
              </a:r>
              <a:r>
                <a:rPr lang="en-US" sz="1400" dirty="0" smtClean="0">
                  <a:solidFill>
                    <a:srgbClr val="FFFFFF"/>
                  </a:solidFill>
                  <a:latin typeface="Poppins"/>
                  <a:ea typeface="Poppins"/>
                  <a:cs typeface="Poppins"/>
                  <a:sym typeface="Poppins"/>
                </a:rPr>
                <a:t>finger print (</a:t>
              </a:r>
              <a:r>
                <a:rPr lang="en-US" sz="1400" dirty="0" smtClean="0">
                  <a:solidFill>
                    <a:srgbClr val="FFFFFF"/>
                  </a:solidFill>
                  <a:latin typeface="Poppins"/>
                  <a:ea typeface="Poppins"/>
                  <a:cs typeface="Poppins"/>
                  <a:sym typeface="Poppins"/>
                </a:rPr>
                <a:t>WFO) </a:t>
              </a:r>
              <a:r>
                <a:rPr lang="en-US" sz="1400" dirty="0" err="1" smtClean="0">
                  <a:solidFill>
                    <a:srgbClr val="FFFFFF"/>
                  </a:solidFill>
                  <a:latin typeface="Poppins"/>
                  <a:ea typeface="Poppins"/>
                  <a:cs typeface="Poppins"/>
                  <a:sym typeface="Poppins"/>
                </a:rPr>
                <a:t>atau</a:t>
              </a:r>
              <a:r>
                <a:rPr lang="en-US" sz="1400" dirty="0" smtClean="0">
                  <a:solidFill>
                    <a:srgbClr val="FFFFFF"/>
                  </a:solidFill>
                  <a:latin typeface="Poppins"/>
                  <a:ea typeface="Poppins"/>
                  <a:cs typeface="Poppins"/>
                  <a:sym typeface="Poppins"/>
                </a:rPr>
                <a:t> face verify (WFH) </a:t>
              </a:r>
              <a:r>
                <a:rPr lang="en-US" sz="1400" dirty="0" err="1" smtClean="0">
                  <a:solidFill>
                    <a:srgbClr val="FFFFFF"/>
                  </a:solidFill>
                  <a:latin typeface="Poppins"/>
                  <a:ea typeface="Poppins"/>
                  <a:cs typeface="Poppins"/>
                  <a:sym typeface="Poppins"/>
                </a:rPr>
                <a:t>untuk</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absen</a:t>
              </a:r>
              <a:r>
                <a:rPr lang="en-US" sz="1400" dirty="0" smtClean="0">
                  <a:solidFill>
                    <a:srgbClr val="FFFFFF"/>
                  </a:solidFill>
                  <a:latin typeface="Poppins"/>
                  <a:ea typeface="Poppins"/>
                  <a:cs typeface="Poppins"/>
                  <a:sym typeface="Poppins"/>
                </a:rPr>
                <a:t>, request </a:t>
              </a:r>
              <a:r>
                <a:rPr lang="en-US" sz="1400" dirty="0" err="1" smtClean="0">
                  <a:solidFill>
                    <a:srgbClr val="FFFFFF"/>
                  </a:solidFill>
                  <a:latin typeface="Poppins"/>
                  <a:ea typeface="Poppins"/>
                  <a:cs typeface="Poppins"/>
                  <a:sym typeface="Poppins"/>
                </a:rPr>
                <a:t>lembur</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cuti</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izin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dll</a:t>
              </a:r>
              <a:endParaRPr lang="en-US" sz="1400" dirty="0">
                <a:solidFill>
                  <a:srgbClr val="FFFFFF"/>
                </a:solidFill>
                <a:latin typeface="Poppins"/>
                <a:ea typeface="Poppins"/>
                <a:cs typeface="Poppins"/>
                <a:sym typeface="Poppins"/>
              </a:endParaRPr>
            </a:p>
          </p:txBody>
        </p:sp>
        <p:grpSp>
          <p:nvGrpSpPr>
            <p:cNvPr id="13" name="Group 12"/>
            <p:cNvGrpSpPr/>
            <p:nvPr/>
          </p:nvGrpSpPr>
          <p:grpSpPr>
            <a:xfrm>
              <a:off x="15106469" y="3312334"/>
              <a:ext cx="2304424" cy="923330"/>
              <a:chOff x="15031775" y="3409894"/>
              <a:chExt cx="2304424" cy="923330"/>
            </a:xfrm>
          </p:grpSpPr>
          <p:pic>
            <p:nvPicPr>
              <p:cNvPr id="5" name="Picture 2" descr="https://cdn-icons-png.flaticon.com/512/2313/2313458.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031775" y="3472822"/>
                <a:ext cx="797474" cy="797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dn-icons-png.flaticon.com/512/8489/8489277.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605391" y="3506155"/>
                <a:ext cx="730808" cy="7308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809954" y="3409894"/>
                <a:ext cx="743217" cy="923330"/>
              </a:xfrm>
              <a:prstGeom prst="rect">
                <a:avLst/>
              </a:prstGeom>
              <a:noFill/>
            </p:spPr>
            <p:txBody>
              <a:bodyPr wrap="square" rtlCol="0">
                <a:spAutoFit/>
              </a:bodyPr>
              <a:lstStyle/>
              <a:p>
                <a:pPr algn="ctr"/>
                <a:r>
                  <a:rPr lang="en-US" sz="5400" b="1" dirty="0" smtClean="0"/>
                  <a:t>+</a:t>
                </a:r>
                <a:endParaRPr lang="en-US" sz="5400" b="1" dirty="0"/>
              </a:p>
            </p:txBody>
          </p:sp>
        </p:grpSp>
      </p:grpSp>
      <p:sp>
        <p:nvSpPr>
          <p:cNvPr id="99" name="Rectangle 98"/>
          <p:cNvSpPr/>
          <p:nvPr/>
        </p:nvSpPr>
        <p:spPr>
          <a:xfrm>
            <a:off x="11506200" y="5295091"/>
            <a:ext cx="6258931" cy="463588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10896600" y="6438092"/>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1796218" y="5527940"/>
            <a:ext cx="5780496" cy="1091448"/>
            <a:chOff x="11796218" y="5527940"/>
            <a:chExt cx="5780496" cy="1091448"/>
          </a:xfrm>
        </p:grpSpPr>
        <p:grpSp>
          <p:nvGrpSpPr>
            <p:cNvPr id="17" name="Group 16"/>
            <p:cNvGrpSpPr/>
            <p:nvPr/>
          </p:nvGrpSpPr>
          <p:grpSpPr>
            <a:xfrm>
              <a:off x="11796218" y="5679202"/>
              <a:ext cx="4486470" cy="881034"/>
              <a:chOff x="11796218" y="5662899"/>
              <a:chExt cx="4486470" cy="881034"/>
            </a:xfrm>
          </p:grpSpPr>
          <p:pic>
            <p:nvPicPr>
              <p:cNvPr id="1042" name="Picture 18" descr="https://cdn-icons-png.flaticon.com/512/2075/2075667.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401654" y="5662899"/>
                <a:ext cx="881034" cy="881034"/>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7"/>
              <p:cNvSpPr txBox="1"/>
              <p:nvPr/>
            </p:nvSpPr>
            <p:spPr>
              <a:xfrm>
                <a:off x="11796218" y="5941834"/>
                <a:ext cx="3698673" cy="323165"/>
              </a:xfrm>
              <a:prstGeom prst="rect">
                <a:avLst/>
              </a:prstGeom>
            </p:spPr>
            <p:txBody>
              <a:bodyPr wrap="square" lIns="0" tIns="0" rIns="0" bIns="0" rtlCol="0" anchor="t">
                <a:spAutoFit/>
              </a:bodyPr>
              <a:lstStyle/>
              <a:p>
                <a:pPr>
                  <a:lnSpc>
                    <a:spcPct val="150000"/>
                  </a:lnSpc>
                </a:pPr>
                <a:r>
                  <a:rPr lang="en-US" sz="1400" dirty="0">
                    <a:solidFill>
                      <a:srgbClr val="FFFFFF"/>
                    </a:solidFill>
                    <a:latin typeface="Poppins"/>
                    <a:ea typeface="Poppins"/>
                    <a:cs typeface="Poppins"/>
                    <a:sym typeface="Poppins"/>
                  </a:rPr>
                  <a:t>2</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Melakulan</a:t>
                </a:r>
                <a:r>
                  <a:rPr lang="en-US" sz="1400" dirty="0" smtClean="0">
                    <a:solidFill>
                      <a:srgbClr val="FFFFFF"/>
                    </a:solidFill>
                    <a:latin typeface="Poppins"/>
                    <a:ea typeface="Poppins"/>
                    <a:cs typeface="Poppins"/>
                    <a:sym typeface="Poppins"/>
                  </a:rPr>
                  <a:t> crosscheck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Approval</a:t>
                </a:r>
                <a:endParaRPr lang="en-US" sz="1400" dirty="0">
                  <a:solidFill>
                    <a:srgbClr val="FFFFFF"/>
                  </a:solidFill>
                  <a:latin typeface="Poppins"/>
                  <a:ea typeface="Poppins"/>
                  <a:cs typeface="Poppins"/>
                  <a:sym typeface="Poppins"/>
                </a:endParaRPr>
              </a:p>
            </p:txBody>
          </p:sp>
        </p:grpSp>
        <p:pic>
          <p:nvPicPr>
            <p:cNvPr id="26" name="Picture 6" descr="https://cdn-icons-png.flaticon.com/512/4157/4157035.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6485266" y="5527940"/>
              <a:ext cx="1091448" cy="1091448"/>
            </a:xfrm>
            <a:prstGeom prst="rect">
              <a:avLst/>
            </a:prstGeom>
            <a:noFill/>
            <a:extLst>
              <a:ext uri="{909E8E84-426E-40DD-AFC4-6F175D3DCCD1}">
                <a14:hiddenFill xmlns:a14="http://schemas.microsoft.com/office/drawing/2010/main">
                  <a:solidFill>
                    <a:srgbClr val="FFFFFF"/>
                  </a:solidFill>
                </a14:hiddenFill>
              </a:ext>
            </a:extLst>
          </p:spPr>
        </p:pic>
      </p:grpSp>
      <p:sp>
        <p:nvSpPr>
          <p:cNvPr id="102" name="TextBox 17"/>
          <p:cNvSpPr txBox="1"/>
          <p:nvPr/>
        </p:nvSpPr>
        <p:spPr>
          <a:xfrm>
            <a:off x="11802146" y="7328802"/>
            <a:ext cx="5803684" cy="646331"/>
          </a:xfrm>
          <a:prstGeom prst="rect">
            <a:avLst/>
          </a:prstGeom>
        </p:spPr>
        <p:txBody>
          <a:bodyPr wrap="square" lIns="0" tIns="0" rIns="0" bIns="0" rtlCol="0" anchor="t">
            <a:spAutoFit/>
          </a:bodyPr>
          <a:lstStyle/>
          <a:p>
            <a:pPr>
              <a:lnSpc>
                <a:spcPct val="150000"/>
              </a:lnSpc>
            </a:pPr>
            <a:r>
              <a:rPr lang="en-US" sz="1400" dirty="0">
                <a:solidFill>
                  <a:srgbClr val="FFFFFF"/>
                </a:solidFill>
                <a:latin typeface="Poppins"/>
                <a:ea typeface="Poppins"/>
                <a:cs typeface="Poppins"/>
                <a:sym typeface="Poppins"/>
              </a:rPr>
              <a:t>3</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Melakulan</a:t>
            </a:r>
            <a:r>
              <a:rPr lang="en-US" sz="1400" dirty="0" smtClean="0">
                <a:solidFill>
                  <a:srgbClr val="FFFFFF"/>
                </a:solidFill>
                <a:latin typeface="Poppins"/>
                <a:ea typeface="Poppins"/>
                <a:cs typeface="Poppins"/>
                <a:sym typeface="Poppins"/>
              </a:rPr>
              <a:t> crosscheck </a:t>
            </a:r>
            <a:r>
              <a:rPr lang="en-US" sz="1400" dirty="0" err="1" smtClean="0">
                <a:solidFill>
                  <a:srgbClr val="FFFFFF"/>
                </a:solidFill>
                <a:latin typeface="Poppins"/>
                <a:ea typeface="Poppins"/>
                <a:cs typeface="Poppins"/>
                <a:sym typeface="Poppins"/>
              </a:rPr>
              <a:t>pada</a:t>
            </a:r>
            <a:r>
              <a:rPr lang="en-US" sz="1400" dirty="0" smtClean="0">
                <a:solidFill>
                  <a:srgbClr val="FFFFFF"/>
                </a:solidFill>
                <a:latin typeface="Poppins"/>
                <a:ea typeface="Poppins"/>
                <a:cs typeface="Poppins"/>
                <a:sym typeface="Poppins"/>
              </a:rPr>
              <a:t> Dashboard </a:t>
            </a:r>
            <a:r>
              <a:rPr lang="en-US" sz="1400" dirty="0" err="1" smtClean="0">
                <a:solidFill>
                  <a:srgbClr val="FFFFFF"/>
                </a:solidFill>
                <a:latin typeface="Poppins"/>
                <a:ea typeface="Poppins"/>
                <a:cs typeface="Poppins"/>
                <a:sym typeface="Poppins"/>
              </a:rPr>
              <a:t>apabil</a:t>
            </a:r>
            <a:r>
              <a:rPr lang="en-US" sz="1400" dirty="0" err="1" smtClean="0">
                <a:solidFill>
                  <a:srgbClr val="FFFFFF"/>
                </a:solidFill>
                <a:latin typeface="Poppins"/>
                <a:ea typeface="Poppins"/>
                <a:cs typeface="Poppins"/>
                <a:sym typeface="Poppins"/>
              </a:rPr>
              <a:t>a</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terdapat</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perubahan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untuk</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gaji</a:t>
            </a:r>
            <a:r>
              <a:rPr lang="en-US" sz="1400" dirty="0" smtClean="0">
                <a:solidFill>
                  <a:srgbClr val="FFFFFF"/>
                </a:solidFill>
                <a:latin typeface="Poppins"/>
                <a:ea typeface="Poppins"/>
                <a:cs typeface="Poppins"/>
                <a:sym typeface="Poppins"/>
              </a:rPr>
              <a:t>, bonus, </a:t>
            </a:r>
            <a:r>
              <a:rPr lang="en-US" sz="1400" dirty="0" err="1" smtClean="0">
                <a:solidFill>
                  <a:srgbClr val="FFFFFF"/>
                </a:solidFill>
                <a:latin typeface="Poppins"/>
                <a:ea typeface="Poppins"/>
                <a:cs typeface="Poppins"/>
                <a:sym typeface="Poppins"/>
              </a:rPr>
              <a:t>kenaikkan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gaji</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dan</a:t>
            </a:r>
            <a:r>
              <a:rPr lang="en-US" sz="1400" dirty="0" smtClean="0">
                <a:solidFill>
                  <a:srgbClr val="FFFFFF"/>
                </a:solidFill>
                <a:latin typeface="Poppins"/>
                <a:ea typeface="Poppins"/>
                <a:cs typeface="Poppins"/>
                <a:sym typeface="Poppins"/>
              </a:rPr>
              <a:t> </a:t>
            </a:r>
            <a:r>
              <a:rPr lang="en-US" sz="1400" dirty="0" err="1" smtClean="0">
                <a:solidFill>
                  <a:srgbClr val="FFFFFF"/>
                </a:solidFill>
                <a:latin typeface="Poppins"/>
                <a:ea typeface="Poppins"/>
                <a:cs typeface="Poppins"/>
                <a:sym typeface="Poppins"/>
              </a:rPr>
              <a:t>penghargaan</a:t>
            </a:r>
            <a:r>
              <a:rPr lang="en-US" sz="1400" dirty="0" smtClean="0">
                <a:solidFill>
                  <a:srgbClr val="FFFFFF"/>
                </a:solidFill>
                <a:latin typeface="Poppins"/>
                <a:ea typeface="Poppins"/>
                <a:cs typeface="Poppins"/>
                <a:sym typeface="Poppins"/>
              </a:rPr>
              <a:t> </a:t>
            </a:r>
            <a:endParaRPr lang="en-US" sz="1400" dirty="0">
              <a:solidFill>
                <a:srgbClr val="FFFFFF"/>
              </a:solidFill>
              <a:latin typeface="Poppins"/>
              <a:ea typeface="Poppins"/>
              <a:cs typeface="Poppins"/>
              <a:sym typeface="Poppins"/>
            </a:endParaRPr>
          </a:p>
        </p:txBody>
      </p:sp>
      <p:sp>
        <p:nvSpPr>
          <p:cNvPr id="103" name="Freeform 10"/>
          <p:cNvSpPr/>
          <p:nvPr/>
        </p:nvSpPr>
        <p:spPr>
          <a:xfrm rot="403078">
            <a:off x="11803741" y="8107798"/>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4" name="TextBox 11"/>
          <p:cNvSpPr txBox="1"/>
          <p:nvPr/>
        </p:nvSpPr>
        <p:spPr>
          <a:xfrm>
            <a:off x="11506200" y="9071760"/>
            <a:ext cx="6258931" cy="884858"/>
          </a:xfrm>
          <a:prstGeom prst="rect">
            <a:avLst/>
          </a:prstGeom>
        </p:spPr>
        <p:txBody>
          <a:bodyPr wrap="square" lIns="0" tIns="0" rIns="0" bIns="0" rtlCol="0" anchor="t">
            <a:spAutoFit/>
          </a:bodyPr>
          <a:lstStyle/>
          <a:p>
            <a:pPr algn="ctr">
              <a:lnSpc>
                <a:spcPts val="6919"/>
              </a:lnSpc>
            </a:pPr>
            <a:r>
              <a:rPr lang="en-US" sz="4000" b="1" dirty="0">
                <a:solidFill>
                  <a:srgbClr val="0C8EB6"/>
                </a:solidFill>
                <a:latin typeface="Poppins Bold"/>
                <a:ea typeface="Poppins Bold"/>
                <a:cs typeface="Poppins Bold"/>
                <a:sym typeface="Poppins Bold"/>
              </a:rPr>
              <a:t>Smart HR System</a:t>
            </a:r>
          </a:p>
        </p:txBody>
      </p:sp>
      <p:sp>
        <p:nvSpPr>
          <p:cNvPr id="105" name="TextBox 13"/>
          <p:cNvSpPr txBox="1"/>
          <p:nvPr/>
        </p:nvSpPr>
        <p:spPr>
          <a:xfrm>
            <a:off x="12365143" y="8156732"/>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SHS</a:t>
            </a:r>
          </a:p>
        </p:txBody>
      </p:sp>
    </p:spTree>
    <p:extLst>
      <p:ext uri="{BB962C8B-B14F-4D97-AF65-F5344CB8AC3E}">
        <p14:creationId xmlns:p14="http://schemas.microsoft.com/office/powerpoint/2010/main" val="1294654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smtClean="0">
                <a:solidFill>
                  <a:srgbClr val="0C8EB6"/>
                </a:solidFill>
                <a:latin typeface="Poppins Bold"/>
                <a:ea typeface="Poppins Bold"/>
                <a:cs typeface="Poppins Bold"/>
                <a:sym typeface="Poppins Bold"/>
              </a:rPr>
              <a:t>4. </a:t>
            </a:r>
            <a:r>
              <a:rPr lang="en-US" sz="5400" b="1" dirty="0" err="1" smtClean="0">
                <a:solidFill>
                  <a:srgbClr val="0C8EB6"/>
                </a:solidFill>
                <a:latin typeface="Poppins Bold"/>
                <a:ea typeface="Poppins Bold"/>
                <a:cs typeface="Poppins Bold"/>
                <a:sym typeface="Poppins Bold"/>
              </a:rPr>
              <a:t>Penerapan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61" name="TextBox 17"/>
          <p:cNvSpPr txBox="1"/>
          <p:nvPr/>
        </p:nvSpPr>
        <p:spPr>
          <a:xfrm>
            <a:off x="1143000" y="2499971"/>
            <a:ext cx="1363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DETAIL AKTIVITAS DENGAN DUE DATE, PIC, STATUS PENGERJAAN, DAN CATATAN SELAMA PENGERJAAN</a:t>
            </a:r>
            <a:endParaRPr lang="en-US" sz="2000" b="1" dirty="0">
              <a:solidFill>
                <a:srgbClr val="FFFFFF"/>
              </a:solidFill>
              <a:latin typeface="Poppins"/>
              <a:ea typeface="Poppins"/>
              <a:cs typeface="Poppins"/>
              <a:sym typeface="Poppins"/>
            </a:endParaRPr>
          </a:p>
        </p:txBody>
      </p:sp>
      <p:sp>
        <p:nvSpPr>
          <p:cNvPr id="95" name="TextBox 17"/>
          <p:cNvSpPr txBox="1"/>
          <p:nvPr/>
        </p:nvSpPr>
        <p:spPr>
          <a:xfrm>
            <a:off x="1143000" y="2857173"/>
            <a:ext cx="13639800" cy="369973"/>
          </a:xfrm>
          <a:prstGeom prst="rect">
            <a:avLst/>
          </a:prstGeom>
        </p:spPr>
        <p:txBody>
          <a:bodyPr wrap="square" lIns="0" tIns="0" rIns="0" bIns="0" rtlCol="0" anchor="t">
            <a:spAutoFit/>
          </a:bodyPr>
          <a:lstStyle/>
          <a:p>
            <a:pPr>
              <a:lnSpc>
                <a:spcPts val="3137"/>
              </a:lnSpc>
            </a:pPr>
            <a:r>
              <a:rPr lang="en-US" sz="2000" dirty="0" smtClean="0">
                <a:solidFill>
                  <a:srgbClr val="FFFFFF"/>
                </a:solidFill>
                <a:latin typeface="Poppins"/>
                <a:ea typeface="Poppins"/>
                <a:cs typeface="Poppins"/>
                <a:sym typeface="Poppins"/>
              </a:rPr>
              <a:t>Di </a:t>
            </a:r>
            <a:r>
              <a:rPr lang="en-US" sz="2000" dirty="0" err="1" smtClean="0">
                <a:solidFill>
                  <a:srgbClr val="FFFFFF"/>
                </a:solidFill>
                <a:latin typeface="Poppins"/>
                <a:ea typeface="Poppins"/>
                <a:cs typeface="Poppins"/>
                <a:sym typeface="Poppins"/>
              </a:rPr>
              <a:t>pantau</a:t>
            </a:r>
            <a:r>
              <a:rPr lang="en-US" sz="2000" dirty="0" smtClean="0">
                <a:solidFill>
                  <a:srgbClr val="FFFFFF"/>
                </a:solidFill>
                <a:latin typeface="Poppins"/>
                <a:ea typeface="Poppins"/>
                <a:cs typeface="Poppins"/>
                <a:sym typeface="Poppins"/>
              </a:rPr>
              <a:t> </a:t>
            </a:r>
            <a:r>
              <a:rPr lang="en-US" sz="2000" dirty="0" err="1" smtClean="0">
                <a:solidFill>
                  <a:srgbClr val="FFFFFF"/>
                </a:solidFill>
                <a:latin typeface="Poppins"/>
                <a:ea typeface="Poppins"/>
                <a:cs typeface="Poppins"/>
                <a:sym typeface="Poppins"/>
              </a:rPr>
              <a:t>oleh</a:t>
            </a:r>
            <a:r>
              <a:rPr lang="en-US" sz="2000" dirty="0" smtClean="0">
                <a:solidFill>
                  <a:srgbClr val="FFFFFF"/>
                </a:solidFill>
                <a:latin typeface="Poppins"/>
                <a:ea typeface="Poppins"/>
                <a:cs typeface="Poppins"/>
                <a:sym typeface="Poppins"/>
              </a:rPr>
              <a:t> GM HR </a:t>
            </a:r>
            <a:r>
              <a:rPr lang="en-US" sz="2000" dirty="0" err="1" smtClean="0">
                <a:solidFill>
                  <a:srgbClr val="FFFFFF"/>
                </a:solidFill>
                <a:latin typeface="Poppins"/>
                <a:ea typeface="Poppins"/>
                <a:cs typeface="Poppins"/>
                <a:sym typeface="Poppins"/>
              </a:rPr>
              <a:t>dan</a:t>
            </a:r>
            <a:r>
              <a:rPr lang="en-US" sz="2000" dirty="0" smtClean="0">
                <a:solidFill>
                  <a:srgbClr val="FFFFFF"/>
                </a:solidFill>
                <a:latin typeface="Poppins"/>
                <a:ea typeface="Poppins"/>
                <a:cs typeface="Poppins"/>
                <a:sym typeface="Poppins"/>
              </a:rPr>
              <a:t> IT</a:t>
            </a:r>
            <a:endParaRPr lang="en-US" sz="2000" dirty="0">
              <a:solidFill>
                <a:srgbClr val="FFFFFF"/>
              </a:solidFill>
              <a:latin typeface="Poppins"/>
              <a:ea typeface="Poppins"/>
              <a:cs typeface="Poppins"/>
              <a:sym typeface="Poppins"/>
            </a:endParaRPr>
          </a:p>
        </p:txBody>
      </p:sp>
      <p:pic>
        <p:nvPicPr>
          <p:cNvPr id="10" name="Picture 9"/>
          <p:cNvPicPr>
            <a:picLocks noChangeAspect="1"/>
          </p:cNvPicPr>
          <p:nvPr/>
        </p:nvPicPr>
        <p:blipFill>
          <a:blip r:embed="rId8"/>
          <a:stretch>
            <a:fillRect/>
          </a:stretch>
        </p:blipFill>
        <p:spPr>
          <a:xfrm>
            <a:off x="626249" y="3575678"/>
            <a:ext cx="17204551" cy="6058746"/>
          </a:xfrm>
          <a:prstGeom prst="rect">
            <a:avLst/>
          </a:prstGeom>
        </p:spPr>
      </p:pic>
    </p:spTree>
    <p:extLst>
      <p:ext uri="{BB962C8B-B14F-4D97-AF65-F5344CB8AC3E}">
        <p14:creationId xmlns:p14="http://schemas.microsoft.com/office/powerpoint/2010/main" val="3753234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smtClean="0">
                <a:solidFill>
                  <a:srgbClr val="0C8EB6"/>
                </a:solidFill>
                <a:latin typeface="Poppins Bold"/>
                <a:ea typeface="Poppins Bold"/>
                <a:cs typeface="Poppins Bold"/>
                <a:sym typeface="Poppins Bold"/>
              </a:rPr>
              <a:t>4. </a:t>
            </a:r>
            <a:r>
              <a:rPr lang="en-US" sz="5400" b="1" dirty="0" err="1" smtClean="0">
                <a:solidFill>
                  <a:srgbClr val="0C8EB6"/>
                </a:solidFill>
                <a:latin typeface="Poppins Bold"/>
                <a:ea typeface="Poppins Bold"/>
                <a:cs typeface="Poppins Bold"/>
                <a:sym typeface="Poppins Bold"/>
              </a:rPr>
              <a:t>Penerapan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61" name="TextBox 17"/>
          <p:cNvSpPr txBox="1"/>
          <p:nvPr/>
        </p:nvSpPr>
        <p:spPr>
          <a:xfrm>
            <a:off x="1143000" y="2499971"/>
            <a:ext cx="1363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UAT (User Acceptance Test)</a:t>
            </a:r>
            <a:endParaRPr lang="en-US" sz="2000" b="1" dirty="0">
              <a:solidFill>
                <a:srgbClr val="FFFFFF"/>
              </a:solidFill>
              <a:latin typeface="Poppins"/>
              <a:ea typeface="Poppins"/>
              <a:cs typeface="Poppins"/>
              <a:sym typeface="Poppins"/>
            </a:endParaRPr>
          </a:p>
        </p:txBody>
      </p:sp>
      <p:sp>
        <p:nvSpPr>
          <p:cNvPr id="95" name="TextBox 17"/>
          <p:cNvSpPr txBox="1"/>
          <p:nvPr/>
        </p:nvSpPr>
        <p:spPr>
          <a:xfrm>
            <a:off x="1143000" y="2857173"/>
            <a:ext cx="13639800" cy="369973"/>
          </a:xfrm>
          <a:prstGeom prst="rect">
            <a:avLst/>
          </a:prstGeom>
        </p:spPr>
        <p:txBody>
          <a:bodyPr wrap="square" lIns="0" tIns="0" rIns="0" bIns="0" rtlCol="0" anchor="t">
            <a:spAutoFit/>
          </a:bodyPr>
          <a:lstStyle/>
          <a:p>
            <a:pPr>
              <a:lnSpc>
                <a:spcPts val="3137"/>
              </a:lnSpc>
            </a:pPr>
            <a:endParaRPr lang="en-US" sz="2000" dirty="0">
              <a:solidFill>
                <a:srgbClr val="FFFFFF"/>
              </a:solidFill>
              <a:latin typeface="Poppins"/>
              <a:ea typeface="Poppins"/>
              <a:cs typeface="Poppins"/>
              <a:sym typeface="Poppins"/>
            </a:endParaRPr>
          </a:p>
        </p:txBody>
      </p:sp>
      <p:pic>
        <p:nvPicPr>
          <p:cNvPr id="5" name="Picture 4"/>
          <p:cNvPicPr>
            <a:picLocks noChangeAspect="1"/>
          </p:cNvPicPr>
          <p:nvPr/>
        </p:nvPicPr>
        <p:blipFill>
          <a:blip r:embed="rId8"/>
          <a:stretch>
            <a:fillRect/>
          </a:stretch>
        </p:blipFill>
        <p:spPr>
          <a:xfrm>
            <a:off x="6996755" y="3910355"/>
            <a:ext cx="10529245" cy="5857177"/>
          </a:xfrm>
          <a:prstGeom prst="rect">
            <a:avLst/>
          </a:prstGeom>
        </p:spPr>
      </p:pic>
      <p:sp>
        <p:nvSpPr>
          <p:cNvPr id="6" name="TextBox 5"/>
          <p:cNvSpPr txBox="1"/>
          <p:nvPr/>
        </p:nvSpPr>
        <p:spPr>
          <a:xfrm>
            <a:off x="4572000" y="2857173"/>
            <a:ext cx="184731" cy="369332"/>
          </a:xfrm>
          <a:prstGeom prst="rect">
            <a:avLst/>
          </a:prstGeom>
          <a:noFill/>
        </p:spPr>
        <p:txBody>
          <a:bodyPr wrap="none" rtlCol="0">
            <a:spAutoFit/>
          </a:bodyPr>
          <a:lstStyle/>
          <a:p>
            <a:endParaRPr lang="en-US" dirty="0"/>
          </a:p>
        </p:txBody>
      </p:sp>
      <p:sp>
        <p:nvSpPr>
          <p:cNvPr id="26" name="TextBox 17"/>
          <p:cNvSpPr txBox="1"/>
          <p:nvPr/>
        </p:nvSpPr>
        <p:spPr>
          <a:xfrm>
            <a:off x="1143001" y="3391797"/>
            <a:ext cx="601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SOSIALISASI </a:t>
            </a:r>
            <a:endParaRPr lang="en-US" sz="2000" b="1" dirty="0">
              <a:solidFill>
                <a:srgbClr val="FFFFFF"/>
              </a:solidFill>
              <a:latin typeface="Poppins"/>
              <a:ea typeface="Poppins"/>
              <a:cs typeface="Poppins"/>
              <a:sym typeface="Poppins"/>
            </a:endParaRPr>
          </a:p>
        </p:txBody>
      </p:sp>
      <p:sp>
        <p:nvSpPr>
          <p:cNvPr id="27" name="TextBox 17"/>
          <p:cNvSpPr txBox="1"/>
          <p:nvPr/>
        </p:nvSpPr>
        <p:spPr>
          <a:xfrm>
            <a:off x="6996755" y="3398720"/>
            <a:ext cx="601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MANUAL BOOK DAN USER GUIDE</a:t>
            </a:r>
            <a:endParaRPr lang="en-US" sz="2000" b="1" dirty="0">
              <a:solidFill>
                <a:srgbClr val="FFFFFF"/>
              </a:solidFill>
              <a:latin typeface="Poppins"/>
              <a:ea typeface="Poppins"/>
              <a:cs typeface="Poppins"/>
              <a:sym typeface="Poppins"/>
            </a:endParaRPr>
          </a:p>
        </p:txBody>
      </p:sp>
      <p:pic>
        <p:nvPicPr>
          <p:cNvPr id="5122" name="Picture 2" descr="https://cdn-icons-png.flaticon.com/512/2680/268066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569949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7"/>
          <p:cNvSpPr txBox="1"/>
          <p:nvPr/>
        </p:nvSpPr>
        <p:spPr>
          <a:xfrm>
            <a:off x="1143000" y="4513788"/>
            <a:ext cx="6019800" cy="1192634"/>
          </a:xfrm>
          <a:prstGeom prst="rect">
            <a:avLst/>
          </a:prstGeom>
        </p:spPr>
        <p:txBody>
          <a:bodyPr wrap="square" lIns="0" tIns="0" rIns="0" bIns="0" rtlCol="0" anchor="t">
            <a:spAutoFit/>
          </a:bodyPr>
          <a:lstStyle/>
          <a:p>
            <a:pPr marL="285750" indent="-285750">
              <a:lnSpc>
                <a:spcPts val="3137"/>
              </a:lnSpc>
              <a:buFont typeface="Arial" panose="020B0604020202020204" pitchFamily="34" charset="0"/>
              <a:buChar char="•"/>
            </a:pPr>
            <a:r>
              <a:rPr lang="en-US" sz="1600" b="1" dirty="0" smtClean="0">
                <a:solidFill>
                  <a:srgbClr val="FFFFFF"/>
                </a:solidFill>
                <a:latin typeface="Poppins"/>
                <a:ea typeface="Poppins"/>
                <a:cs typeface="Poppins"/>
                <a:sym typeface="Poppins"/>
              </a:rPr>
              <a:t>User (masing2 section)</a:t>
            </a:r>
          </a:p>
          <a:p>
            <a:pPr marL="285750" indent="-285750">
              <a:lnSpc>
                <a:spcPts val="3137"/>
              </a:lnSpc>
              <a:buFont typeface="Arial" panose="020B0604020202020204" pitchFamily="34" charset="0"/>
              <a:buChar char="•"/>
            </a:pPr>
            <a:r>
              <a:rPr lang="en-US" sz="1600" b="1" dirty="0" smtClean="0">
                <a:solidFill>
                  <a:srgbClr val="FFFFFF"/>
                </a:solidFill>
                <a:latin typeface="Poppins"/>
                <a:ea typeface="Poppins"/>
                <a:cs typeface="Poppins"/>
                <a:sym typeface="Poppins"/>
              </a:rPr>
              <a:t>Developer (HR+IT)</a:t>
            </a:r>
          </a:p>
          <a:p>
            <a:pPr marL="285750" indent="-285750">
              <a:lnSpc>
                <a:spcPts val="3137"/>
              </a:lnSpc>
              <a:buFont typeface="Arial" panose="020B0604020202020204" pitchFamily="34" charset="0"/>
              <a:buChar char="•"/>
            </a:pPr>
            <a:r>
              <a:rPr lang="en-US" sz="1600" b="1" dirty="0" err="1" smtClean="0">
                <a:solidFill>
                  <a:srgbClr val="FFFFFF"/>
                </a:solidFill>
                <a:latin typeface="Poppins"/>
                <a:ea typeface="Poppins"/>
                <a:cs typeface="Poppins"/>
                <a:sym typeface="Poppins"/>
              </a:rPr>
              <a:t>Conceptor</a:t>
            </a:r>
            <a:r>
              <a:rPr lang="en-US" sz="1600" b="1" dirty="0" smtClean="0">
                <a:solidFill>
                  <a:srgbClr val="FFFFFF"/>
                </a:solidFill>
                <a:latin typeface="Poppins"/>
                <a:ea typeface="Poppins"/>
                <a:cs typeface="Poppins"/>
                <a:sym typeface="Poppins"/>
              </a:rPr>
              <a:t> (HR)</a:t>
            </a:r>
            <a:endParaRPr lang="en-US" sz="1600" b="1"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2897408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90042"/>
          </a:xfrm>
          <a:prstGeom prst="rect">
            <a:avLst/>
          </a:prstGeom>
        </p:spPr>
        <p:txBody>
          <a:bodyPr lIns="0" tIns="0" rIns="0" bIns="0" rtlCol="0" anchor="t">
            <a:spAutoFit/>
          </a:bodyPr>
          <a:lstStyle/>
          <a:p>
            <a:pPr algn="l">
              <a:lnSpc>
                <a:spcPts val="8547"/>
              </a:lnSpc>
            </a:pPr>
            <a:r>
              <a:rPr lang="en-US" sz="5400" b="1" dirty="0" smtClean="0">
                <a:solidFill>
                  <a:srgbClr val="0C8EB6"/>
                </a:solidFill>
                <a:latin typeface="Poppins Bold"/>
                <a:ea typeface="Poppins Bold"/>
                <a:cs typeface="Poppins Bold"/>
                <a:sym typeface="Poppins Bold"/>
              </a:rPr>
              <a:t>4. </a:t>
            </a:r>
            <a:r>
              <a:rPr lang="en-US" sz="5400" b="1" dirty="0" err="1" smtClean="0">
                <a:solidFill>
                  <a:srgbClr val="0C8EB6"/>
                </a:solidFill>
                <a:latin typeface="Poppins Bold"/>
                <a:ea typeface="Poppins Bold"/>
                <a:cs typeface="Poppins Bold"/>
                <a:sym typeface="Poppins Bold"/>
              </a:rPr>
              <a:t>Penerapan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61" name="TextBox 17"/>
          <p:cNvSpPr txBox="1"/>
          <p:nvPr/>
        </p:nvSpPr>
        <p:spPr>
          <a:xfrm>
            <a:off x="1143000" y="2499971"/>
            <a:ext cx="1363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UAT (User Acceptance Test)</a:t>
            </a:r>
            <a:endParaRPr lang="en-US" sz="2000" b="1" dirty="0">
              <a:solidFill>
                <a:srgbClr val="FFFFFF"/>
              </a:solidFill>
              <a:latin typeface="Poppins"/>
              <a:ea typeface="Poppins"/>
              <a:cs typeface="Poppins"/>
              <a:sym typeface="Poppins"/>
            </a:endParaRPr>
          </a:p>
        </p:txBody>
      </p:sp>
      <p:sp>
        <p:nvSpPr>
          <p:cNvPr id="95" name="TextBox 17"/>
          <p:cNvSpPr txBox="1"/>
          <p:nvPr/>
        </p:nvSpPr>
        <p:spPr>
          <a:xfrm>
            <a:off x="1143000" y="2857173"/>
            <a:ext cx="13639800" cy="369973"/>
          </a:xfrm>
          <a:prstGeom prst="rect">
            <a:avLst/>
          </a:prstGeom>
        </p:spPr>
        <p:txBody>
          <a:bodyPr wrap="square" lIns="0" tIns="0" rIns="0" bIns="0" rtlCol="0" anchor="t">
            <a:spAutoFit/>
          </a:bodyPr>
          <a:lstStyle/>
          <a:p>
            <a:pPr>
              <a:lnSpc>
                <a:spcPts val="3137"/>
              </a:lnSpc>
            </a:pPr>
            <a:endParaRPr lang="en-US" sz="2000" dirty="0">
              <a:solidFill>
                <a:srgbClr val="FFFFFF"/>
              </a:solidFill>
              <a:latin typeface="Poppins"/>
              <a:ea typeface="Poppins"/>
              <a:cs typeface="Poppins"/>
              <a:sym typeface="Poppins"/>
            </a:endParaRPr>
          </a:p>
        </p:txBody>
      </p:sp>
      <p:pic>
        <p:nvPicPr>
          <p:cNvPr id="5" name="Picture 4"/>
          <p:cNvPicPr>
            <a:picLocks noChangeAspect="1"/>
          </p:cNvPicPr>
          <p:nvPr/>
        </p:nvPicPr>
        <p:blipFill>
          <a:blip r:embed="rId8"/>
          <a:stretch>
            <a:fillRect/>
          </a:stretch>
        </p:blipFill>
        <p:spPr>
          <a:xfrm>
            <a:off x="6996755" y="3910355"/>
            <a:ext cx="10529245" cy="5857177"/>
          </a:xfrm>
          <a:prstGeom prst="rect">
            <a:avLst/>
          </a:prstGeom>
        </p:spPr>
      </p:pic>
      <p:sp>
        <p:nvSpPr>
          <p:cNvPr id="6" name="TextBox 5"/>
          <p:cNvSpPr txBox="1"/>
          <p:nvPr/>
        </p:nvSpPr>
        <p:spPr>
          <a:xfrm>
            <a:off x="4572000" y="2857173"/>
            <a:ext cx="184731" cy="369332"/>
          </a:xfrm>
          <a:prstGeom prst="rect">
            <a:avLst/>
          </a:prstGeom>
          <a:noFill/>
        </p:spPr>
        <p:txBody>
          <a:bodyPr wrap="none" rtlCol="0">
            <a:spAutoFit/>
          </a:bodyPr>
          <a:lstStyle/>
          <a:p>
            <a:endParaRPr lang="en-US" dirty="0"/>
          </a:p>
        </p:txBody>
      </p:sp>
      <p:sp>
        <p:nvSpPr>
          <p:cNvPr id="26" name="TextBox 17"/>
          <p:cNvSpPr txBox="1"/>
          <p:nvPr/>
        </p:nvSpPr>
        <p:spPr>
          <a:xfrm>
            <a:off x="1143001" y="3391797"/>
            <a:ext cx="601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SOSIALISASI </a:t>
            </a:r>
            <a:endParaRPr lang="en-US" sz="2000" b="1" dirty="0">
              <a:solidFill>
                <a:srgbClr val="FFFFFF"/>
              </a:solidFill>
              <a:latin typeface="Poppins"/>
              <a:ea typeface="Poppins"/>
              <a:cs typeface="Poppins"/>
              <a:sym typeface="Poppins"/>
            </a:endParaRPr>
          </a:p>
        </p:txBody>
      </p:sp>
      <p:sp>
        <p:nvSpPr>
          <p:cNvPr id="27" name="TextBox 17"/>
          <p:cNvSpPr txBox="1"/>
          <p:nvPr/>
        </p:nvSpPr>
        <p:spPr>
          <a:xfrm>
            <a:off x="6996755" y="3398720"/>
            <a:ext cx="6019800" cy="369973"/>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MANUAL BOOK DAN USER GUIDE</a:t>
            </a:r>
            <a:endParaRPr lang="en-US" sz="2000" b="1" dirty="0">
              <a:solidFill>
                <a:srgbClr val="FFFFFF"/>
              </a:solidFill>
              <a:latin typeface="Poppins"/>
              <a:ea typeface="Poppins"/>
              <a:cs typeface="Poppins"/>
              <a:sym typeface="Poppins"/>
            </a:endParaRPr>
          </a:p>
        </p:txBody>
      </p:sp>
      <p:pic>
        <p:nvPicPr>
          <p:cNvPr id="5122" name="Picture 2" descr="https://cdn-icons-png.flaticon.com/512/2680/268066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5699499"/>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7"/>
          <p:cNvSpPr txBox="1"/>
          <p:nvPr/>
        </p:nvSpPr>
        <p:spPr>
          <a:xfrm>
            <a:off x="1143000" y="4513788"/>
            <a:ext cx="6019800" cy="1192634"/>
          </a:xfrm>
          <a:prstGeom prst="rect">
            <a:avLst/>
          </a:prstGeom>
        </p:spPr>
        <p:txBody>
          <a:bodyPr wrap="square" lIns="0" tIns="0" rIns="0" bIns="0" rtlCol="0" anchor="t">
            <a:spAutoFit/>
          </a:bodyPr>
          <a:lstStyle/>
          <a:p>
            <a:pPr marL="285750" indent="-285750">
              <a:lnSpc>
                <a:spcPts val="3137"/>
              </a:lnSpc>
              <a:buFont typeface="Arial" panose="020B0604020202020204" pitchFamily="34" charset="0"/>
              <a:buChar char="•"/>
            </a:pPr>
            <a:r>
              <a:rPr lang="en-US" sz="1600" b="1" dirty="0" smtClean="0">
                <a:solidFill>
                  <a:srgbClr val="FFFFFF"/>
                </a:solidFill>
                <a:latin typeface="Poppins"/>
                <a:ea typeface="Poppins"/>
                <a:cs typeface="Poppins"/>
                <a:sym typeface="Poppins"/>
              </a:rPr>
              <a:t>User (masing2 section)</a:t>
            </a:r>
          </a:p>
          <a:p>
            <a:pPr marL="285750" indent="-285750">
              <a:lnSpc>
                <a:spcPts val="3137"/>
              </a:lnSpc>
              <a:buFont typeface="Arial" panose="020B0604020202020204" pitchFamily="34" charset="0"/>
              <a:buChar char="•"/>
            </a:pPr>
            <a:r>
              <a:rPr lang="en-US" sz="1600" b="1" dirty="0" smtClean="0">
                <a:solidFill>
                  <a:srgbClr val="FFFFFF"/>
                </a:solidFill>
                <a:latin typeface="Poppins"/>
                <a:ea typeface="Poppins"/>
                <a:cs typeface="Poppins"/>
                <a:sym typeface="Poppins"/>
              </a:rPr>
              <a:t>Developer (HR+IT)</a:t>
            </a:r>
          </a:p>
          <a:p>
            <a:pPr marL="285750" indent="-285750">
              <a:lnSpc>
                <a:spcPts val="3137"/>
              </a:lnSpc>
              <a:buFont typeface="Arial" panose="020B0604020202020204" pitchFamily="34" charset="0"/>
              <a:buChar char="•"/>
            </a:pPr>
            <a:r>
              <a:rPr lang="en-US" sz="1600" b="1" dirty="0" err="1" smtClean="0">
                <a:solidFill>
                  <a:srgbClr val="FFFFFF"/>
                </a:solidFill>
                <a:latin typeface="Poppins"/>
                <a:ea typeface="Poppins"/>
                <a:cs typeface="Poppins"/>
                <a:sym typeface="Poppins"/>
              </a:rPr>
              <a:t>Conceptor</a:t>
            </a:r>
            <a:r>
              <a:rPr lang="en-US" sz="1600" b="1" dirty="0" smtClean="0">
                <a:solidFill>
                  <a:srgbClr val="FFFFFF"/>
                </a:solidFill>
                <a:latin typeface="Poppins"/>
                <a:ea typeface="Poppins"/>
                <a:cs typeface="Poppins"/>
                <a:sym typeface="Poppins"/>
              </a:rPr>
              <a:t> (HR)</a:t>
            </a:r>
            <a:endParaRPr lang="en-US" sz="1600" b="1" dirty="0">
              <a:solidFill>
                <a:srgbClr val="FFFFFF"/>
              </a:solidFill>
              <a:latin typeface="Poppins"/>
              <a:ea typeface="Poppins"/>
              <a:cs typeface="Poppins"/>
              <a:sym typeface="Poppins"/>
            </a:endParaRPr>
          </a:p>
        </p:txBody>
      </p:sp>
    </p:spTree>
    <p:extLst>
      <p:ext uri="{BB962C8B-B14F-4D97-AF65-F5344CB8AC3E}">
        <p14:creationId xmlns:p14="http://schemas.microsoft.com/office/powerpoint/2010/main" val="1274335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3"/>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11431"/>
          </a:xfrm>
          <a:prstGeom prst="rect">
            <a:avLst/>
          </a:prstGeom>
        </p:spPr>
        <p:txBody>
          <a:bodyPr lIns="0" tIns="0" rIns="0" bIns="0" rtlCol="0" anchor="t">
            <a:spAutoFit/>
          </a:bodyPr>
          <a:lstStyle/>
          <a:p>
            <a:pPr algn="l">
              <a:lnSpc>
                <a:spcPts val="8547"/>
              </a:lnSpc>
            </a:pPr>
            <a:r>
              <a:rPr lang="en-US" sz="5400" b="1" dirty="0" smtClean="0">
                <a:solidFill>
                  <a:srgbClr val="0C8EB6"/>
                </a:solidFill>
                <a:latin typeface="Poppins Bold"/>
                <a:ea typeface="Poppins Bold"/>
                <a:cs typeface="Poppins Bold"/>
                <a:sym typeface="Poppins Bold"/>
              </a:rPr>
              <a:t>4. </a:t>
            </a:r>
            <a:r>
              <a:rPr lang="en-US" sz="5400" b="1" dirty="0" err="1" smtClean="0">
                <a:solidFill>
                  <a:srgbClr val="0C8EB6"/>
                </a:solidFill>
                <a:latin typeface="Poppins Bold"/>
                <a:ea typeface="Poppins Bold"/>
                <a:cs typeface="Poppins Bold"/>
                <a:sym typeface="Poppins Bold"/>
              </a:rPr>
              <a:t>Pemeliharaan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39" name="Rectangle: Rounded Corners 38">
            <a:hlinkClick r:id="rId5"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6"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7"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
        <p:nvSpPr>
          <p:cNvPr id="61" name="TextBox 17"/>
          <p:cNvSpPr txBox="1"/>
          <p:nvPr/>
        </p:nvSpPr>
        <p:spPr>
          <a:xfrm>
            <a:off x="1143000" y="2499971"/>
            <a:ext cx="15087600" cy="795089"/>
          </a:xfrm>
          <a:prstGeom prst="rect">
            <a:avLst/>
          </a:prstGeom>
        </p:spPr>
        <p:txBody>
          <a:bodyPr wrap="square" lIns="0" tIns="0" rIns="0" bIns="0" rtlCol="0" anchor="t">
            <a:spAutoFit/>
          </a:bodyPr>
          <a:lstStyle/>
          <a:p>
            <a:pPr>
              <a:lnSpc>
                <a:spcPts val="3137"/>
              </a:lnSpc>
            </a:pPr>
            <a:r>
              <a:rPr lang="en-US" sz="2000" b="1" dirty="0" smtClean="0">
                <a:solidFill>
                  <a:srgbClr val="FFFFFF"/>
                </a:solidFill>
                <a:latin typeface="Poppins"/>
                <a:ea typeface="Poppins"/>
                <a:cs typeface="Poppins"/>
                <a:sym typeface="Poppins"/>
              </a:rPr>
              <a:t>PADA UAT BERSAMA-SAMA MEMBUAT KESEPAKATAN DOKUMEN PENYERAHAN DAN CHECK LIST ITEM APABILA TERJADI ABNORMAL</a:t>
            </a:r>
            <a:endParaRPr lang="en-US" sz="2000" b="1" dirty="0">
              <a:solidFill>
                <a:srgbClr val="FFFFFF"/>
              </a:solidFill>
              <a:latin typeface="Poppins"/>
              <a:ea typeface="Poppins"/>
              <a:cs typeface="Poppins"/>
              <a:sym typeface="Poppins"/>
            </a:endParaRPr>
          </a:p>
        </p:txBody>
      </p:sp>
      <p:sp>
        <p:nvSpPr>
          <p:cNvPr id="95" name="TextBox 17"/>
          <p:cNvSpPr txBox="1"/>
          <p:nvPr/>
        </p:nvSpPr>
        <p:spPr>
          <a:xfrm>
            <a:off x="1143000" y="2857173"/>
            <a:ext cx="13639800" cy="369973"/>
          </a:xfrm>
          <a:prstGeom prst="rect">
            <a:avLst/>
          </a:prstGeom>
        </p:spPr>
        <p:txBody>
          <a:bodyPr wrap="square" lIns="0" tIns="0" rIns="0" bIns="0" rtlCol="0" anchor="t">
            <a:spAutoFit/>
          </a:bodyPr>
          <a:lstStyle/>
          <a:p>
            <a:pPr>
              <a:lnSpc>
                <a:spcPts val="3137"/>
              </a:lnSpc>
            </a:pPr>
            <a:endParaRPr lang="en-US" sz="2000" dirty="0">
              <a:solidFill>
                <a:srgbClr val="FFFFFF"/>
              </a:solidFill>
              <a:latin typeface="Poppins"/>
              <a:ea typeface="Poppins"/>
              <a:cs typeface="Poppins"/>
              <a:sym typeface="Poppins"/>
            </a:endParaRPr>
          </a:p>
        </p:txBody>
      </p:sp>
      <p:sp>
        <p:nvSpPr>
          <p:cNvPr id="6" name="TextBox 5"/>
          <p:cNvSpPr txBox="1"/>
          <p:nvPr/>
        </p:nvSpPr>
        <p:spPr>
          <a:xfrm>
            <a:off x="4572000" y="2857173"/>
            <a:ext cx="184731" cy="369332"/>
          </a:xfrm>
          <a:prstGeom prst="rect">
            <a:avLst/>
          </a:prstGeom>
          <a:noFill/>
        </p:spPr>
        <p:txBody>
          <a:bodyPr wrap="none" rtlCol="0">
            <a:spAutoFit/>
          </a:bodyPr>
          <a:lstStyle/>
          <a:p>
            <a:endParaRPr lang="en-US" dirty="0"/>
          </a:p>
        </p:txBody>
      </p:sp>
      <p:sp>
        <p:nvSpPr>
          <p:cNvPr id="26" name="TextBox 17"/>
          <p:cNvSpPr txBox="1"/>
          <p:nvPr/>
        </p:nvSpPr>
        <p:spPr>
          <a:xfrm>
            <a:off x="1143000" y="7971018"/>
            <a:ext cx="16116300" cy="795089"/>
          </a:xfrm>
          <a:prstGeom prst="rect">
            <a:avLst/>
          </a:prstGeom>
        </p:spPr>
        <p:txBody>
          <a:bodyPr wrap="square" lIns="0" tIns="0" rIns="0" bIns="0" rtlCol="0" anchor="t">
            <a:spAutoFit/>
          </a:bodyPr>
          <a:lstStyle/>
          <a:p>
            <a:pPr algn="ctr">
              <a:lnSpc>
                <a:spcPts val="3137"/>
              </a:lnSpc>
            </a:pPr>
            <a:r>
              <a:rPr lang="en-US" sz="2800" b="1" dirty="0" smtClean="0">
                <a:solidFill>
                  <a:srgbClr val="FFFFFF"/>
                </a:solidFill>
                <a:latin typeface="Poppins"/>
                <a:ea typeface="Poppins"/>
                <a:cs typeface="Poppins"/>
                <a:sym typeface="Poppins"/>
              </a:rPr>
              <a:t>LAPORAN PEMELIHARAAN INTERVAL DENGAN 2 PARAF (MANAGER DEVELOPER DAN MANAGER USER</a:t>
            </a:r>
            <a:endParaRPr lang="en-US" sz="2800" b="1" dirty="0">
              <a:solidFill>
                <a:srgbClr val="FFFFFF"/>
              </a:solidFill>
              <a:latin typeface="Poppins"/>
              <a:ea typeface="Poppins"/>
              <a:cs typeface="Poppins"/>
              <a:sym typeface="Poppins"/>
            </a:endParaRPr>
          </a:p>
        </p:txBody>
      </p:sp>
      <p:pic>
        <p:nvPicPr>
          <p:cNvPr id="8194" name="Picture 2" descr="https://cdn-icons-png.flaticon.com/512/1548/154820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587" y="4048370"/>
            <a:ext cx="2879392" cy="28793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cdn-icons-png.flaticon.com/512/1358/135861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9869" y="4004506"/>
            <a:ext cx="2967120" cy="29671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office excel 2021 - asebik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96879" y="4205345"/>
            <a:ext cx="5130886" cy="256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134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68965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10261"/>
            <a:ext cx="19332685" cy="4208777"/>
            <a:chOff x="0" y="0"/>
            <a:chExt cx="5091736" cy="1108484"/>
          </a:xfrm>
        </p:grpSpPr>
        <p:sp>
          <p:nvSpPr>
            <p:cNvPr id="3" name="Freeform 3"/>
            <p:cNvSpPr/>
            <p:nvPr/>
          </p:nvSpPr>
          <p:spPr>
            <a:xfrm>
              <a:off x="0" y="0"/>
              <a:ext cx="5091736" cy="1108484"/>
            </a:xfrm>
            <a:custGeom>
              <a:avLst/>
              <a:gdLst/>
              <a:ahLst/>
              <a:cxnLst/>
              <a:rect l="l" t="t" r="r" b="b"/>
              <a:pathLst>
                <a:path w="5091736" h="1108484">
                  <a:moveTo>
                    <a:pt x="40046" y="0"/>
                  </a:moveTo>
                  <a:lnTo>
                    <a:pt x="5051690" y="0"/>
                  </a:lnTo>
                  <a:cubicBezTo>
                    <a:pt x="5073807" y="0"/>
                    <a:pt x="5091736" y="17929"/>
                    <a:pt x="5091736" y="40046"/>
                  </a:cubicBezTo>
                  <a:lnTo>
                    <a:pt x="5091736" y="1068439"/>
                  </a:lnTo>
                  <a:cubicBezTo>
                    <a:pt x="5091736" y="1090555"/>
                    <a:pt x="5073807" y="1108484"/>
                    <a:pt x="5051690" y="1108484"/>
                  </a:cubicBezTo>
                  <a:lnTo>
                    <a:pt x="40046" y="1108484"/>
                  </a:lnTo>
                  <a:cubicBezTo>
                    <a:pt x="17929" y="1108484"/>
                    <a:pt x="0" y="1090555"/>
                    <a:pt x="0" y="1068439"/>
                  </a:cubicBezTo>
                  <a:lnTo>
                    <a:pt x="0" y="40046"/>
                  </a:lnTo>
                  <a:cubicBezTo>
                    <a:pt x="0" y="17929"/>
                    <a:pt x="17929" y="0"/>
                    <a:pt x="4004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5091736" cy="114658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08417" y="2715031"/>
            <a:ext cx="237613" cy="922004"/>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TextBox 11"/>
          <p:cNvSpPr txBox="1"/>
          <p:nvPr/>
        </p:nvSpPr>
        <p:spPr>
          <a:xfrm>
            <a:off x="2062718" y="2685703"/>
            <a:ext cx="7168598" cy="835998"/>
          </a:xfrm>
          <a:prstGeom prst="rect">
            <a:avLst/>
          </a:prstGeom>
        </p:spPr>
        <p:txBody>
          <a:bodyPr lIns="0" tIns="0" rIns="0" bIns="0" rtlCol="0" anchor="t">
            <a:spAutoFit/>
          </a:bodyPr>
          <a:lstStyle/>
          <a:p>
            <a:pPr algn="l">
              <a:lnSpc>
                <a:spcPts val="6919"/>
              </a:lnSpc>
            </a:pPr>
            <a:r>
              <a:rPr lang="en-US" sz="4800" b="1" dirty="0">
                <a:solidFill>
                  <a:srgbClr val="0C8EB6"/>
                </a:solidFill>
                <a:latin typeface="Poppins Bold"/>
                <a:ea typeface="Poppins Bold"/>
                <a:cs typeface="Poppins Bold"/>
                <a:sym typeface="Poppins Bold"/>
              </a:rPr>
              <a:t>Smart HR System</a:t>
            </a:r>
          </a:p>
        </p:txBody>
      </p:sp>
      <p:sp>
        <p:nvSpPr>
          <p:cNvPr id="12" name="TextBox 12"/>
          <p:cNvSpPr txBox="1"/>
          <p:nvPr/>
        </p:nvSpPr>
        <p:spPr>
          <a:xfrm>
            <a:off x="1608416" y="4152900"/>
            <a:ext cx="8323625" cy="1475532"/>
          </a:xfrm>
          <a:prstGeom prst="rect">
            <a:avLst/>
          </a:prstGeom>
        </p:spPr>
        <p:txBody>
          <a:bodyPr wrap="square" lIns="0" tIns="0" rIns="0" bIns="0" rtlCol="0" anchor="t">
            <a:spAutoFit/>
          </a:bodyPr>
          <a:lstStyle/>
          <a:p>
            <a:pPr>
              <a:lnSpc>
                <a:spcPct val="150000"/>
              </a:lnSpc>
            </a:pPr>
            <a:r>
              <a:rPr lang="en-US" sz="2200" dirty="0" err="1">
                <a:solidFill>
                  <a:srgbClr val="0C8EB6"/>
                </a:solidFill>
                <a:latin typeface="Poppins"/>
                <a:ea typeface="Poppins"/>
                <a:cs typeface="Poppins"/>
                <a:sym typeface="Poppins"/>
              </a:rPr>
              <a:t>Merupakan</a:t>
            </a:r>
            <a:r>
              <a:rPr lang="en-US" sz="2200" dirty="0">
                <a:solidFill>
                  <a:srgbClr val="0C8EB6"/>
                </a:solidFill>
                <a:latin typeface="Poppins"/>
                <a:ea typeface="Poppins"/>
                <a:cs typeface="Poppins"/>
                <a:sym typeface="Poppins"/>
              </a:rPr>
              <a:t> sebuah </a:t>
            </a:r>
            <a:r>
              <a:rPr lang="en-US" sz="2200" dirty="0" err="1">
                <a:solidFill>
                  <a:srgbClr val="0C8EB6"/>
                </a:solidFill>
                <a:latin typeface="Poppins"/>
                <a:ea typeface="Poppins"/>
                <a:cs typeface="Poppins"/>
                <a:sym typeface="Poppins"/>
              </a:rPr>
              <a:t>trobosan</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inovasi</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untuk</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menyelesaikan</a:t>
            </a:r>
            <a:r>
              <a:rPr lang="en-US" sz="2200" dirty="0">
                <a:solidFill>
                  <a:srgbClr val="0C8EB6"/>
                </a:solidFill>
                <a:latin typeface="Poppins"/>
                <a:ea typeface="Poppins"/>
                <a:cs typeface="Poppins"/>
                <a:sym typeface="Poppins"/>
              </a:rPr>
              <a:t> masalah </a:t>
            </a:r>
            <a:r>
              <a:rPr lang="en-US" sz="2200" dirty="0" err="1">
                <a:solidFill>
                  <a:srgbClr val="0C8EB6"/>
                </a:solidFill>
                <a:latin typeface="Poppins"/>
                <a:ea typeface="Poppins"/>
                <a:cs typeface="Poppins"/>
                <a:sym typeface="Poppins"/>
              </a:rPr>
              <a:t>dalam</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kegiatan</a:t>
            </a:r>
            <a:r>
              <a:rPr lang="en-US" sz="2200" dirty="0">
                <a:solidFill>
                  <a:srgbClr val="0C8EB6"/>
                </a:solidFill>
                <a:latin typeface="Poppins"/>
                <a:ea typeface="Poppins"/>
                <a:cs typeface="Poppins"/>
                <a:sym typeface="Poppins"/>
              </a:rPr>
              <a:t> Human Resources </a:t>
            </a:r>
            <a:r>
              <a:rPr lang="en-US" sz="2200" dirty="0" err="1">
                <a:solidFill>
                  <a:srgbClr val="0C8EB6"/>
                </a:solidFill>
                <a:latin typeface="Poppins"/>
                <a:ea typeface="Poppins"/>
                <a:cs typeface="Poppins"/>
                <a:sym typeface="Poppins"/>
              </a:rPr>
              <a:t>dengan</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cara</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Digitalisasi</a:t>
            </a:r>
            <a:r>
              <a:rPr lang="en-US" sz="2200" dirty="0">
                <a:solidFill>
                  <a:srgbClr val="0C8EB6"/>
                </a:solidFill>
                <a:latin typeface="Poppins"/>
                <a:ea typeface="Poppins"/>
                <a:cs typeface="Poppins"/>
                <a:sym typeface="Poppins"/>
              </a:rPr>
              <a:t>.</a:t>
            </a:r>
          </a:p>
        </p:txBody>
      </p:sp>
      <p:sp>
        <p:nvSpPr>
          <p:cNvPr id="13" name="TextBox 13"/>
          <p:cNvSpPr txBox="1"/>
          <p:nvPr/>
        </p:nvSpPr>
        <p:spPr>
          <a:xfrm>
            <a:off x="1608416" y="755219"/>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SHS</a:t>
            </a:r>
          </a:p>
        </p:txBody>
      </p:sp>
      <p:pic>
        <p:nvPicPr>
          <p:cNvPr id="1026" name="Picture 2" descr="Human resources concept illustration">
            <a:extLst>
              <a:ext uri="{FF2B5EF4-FFF2-40B4-BE49-F238E27FC236}">
                <a16:creationId xmlns:a16="http://schemas.microsoft.com/office/drawing/2014/main" id="{3AE2A330-EA3C-4D50-A554-79720F8E9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9772" y="2006721"/>
            <a:ext cx="5962650" cy="5962650"/>
          </a:xfrm>
          <a:prstGeom prst="rect">
            <a:avLst/>
          </a:prstGeom>
          <a:noFill/>
          <a:ln>
            <a:solidFill>
              <a:schemeClr val="bg1">
                <a:lumMod val="7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Rectangle: Rounded Corners 23">
            <a:hlinkClick r:id="rId5" action="ppaction://hlinksldjump"/>
            <a:extLst>
              <a:ext uri="{FF2B5EF4-FFF2-40B4-BE49-F238E27FC236}">
                <a16:creationId xmlns:a16="http://schemas.microsoft.com/office/drawing/2014/main" id="{D9E44CB7-78BB-4C09-83EB-0E41C7009E08}"/>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13">
            <a:extLst>
              <a:ext uri="{FF2B5EF4-FFF2-40B4-BE49-F238E27FC236}">
                <a16:creationId xmlns:a16="http://schemas.microsoft.com/office/drawing/2014/main" id="{5C190A45-E8B7-4DD5-BB17-DA5D312E42A0}"/>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6" name="Rectangle: Rounded Corners 25">
            <a:hlinkClick r:id="rId6" action="ppaction://hlinksldjump"/>
            <a:extLst>
              <a:ext uri="{FF2B5EF4-FFF2-40B4-BE49-F238E27FC236}">
                <a16:creationId xmlns:a16="http://schemas.microsoft.com/office/drawing/2014/main" id="{E6A9B74E-D465-43C3-8ADE-6EDE4CCD1FC7}"/>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4">
            <a:extLst>
              <a:ext uri="{FF2B5EF4-FFF2-40B4-BE49-F238E27FC236}">
                <a16:creationId xmlns:a16="http://schemas.microsoft.com/office/drawing/2014/main" id="{FB6A9DB8-8FE6-4605-BE4C-6D40C41F57B8}"/>
              </a:ext>
            </a:extLst>
          </p:cNvPr>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ABOUT</a:t>
            </a:r>
          </a:p>
        </p:txBody>
      </p:sp>
      <p:sp>
        <p:nvSpPr>
          <p:cNvPr id="28" name="Rectangle: Rounded Corners 27">
            <a:hlinkClick r:id="rId7" action="ppaction://hlinksldjump"/>
            <a:extLst>
              <a:ext uri="{FF2B5EF4-FFF2-40B4-BE49-F238E27FC236}">
                <a16:creationId xmlns:a16="http://schemas.microsoft.com/office/drawing/2014/main" id="{1220E161-07AC-44C2-90F7-CF51FAC6A6A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431751F-7B62-455C-8948-952DDC8D5EF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5">
            <a:extLst>
              <a:ext uri="{FF2B5EF4-FFF2-40B4-BE49-F238E27FC236}">
                <a16:creationId xmlns:a16="http://schemas.microsoft.com/office/drawing/2014/main" id="{B127D833-900E-4DB5-90F0-CF410688E6B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CONTENT</a:t>
            </a:r>
          </a:p>
        </p:txBody>
      </p:sp>
      <p:sp>
        <p:nvSpPr>
          <p:cNvPr id="31" name="TextBox 16">
            <a:extLst>
              <a:ext uri="{FF2B5EF4-FFF2-40B4-BE49-F238E27FC236}">
                <a16:creationId xmlns:a16="http://schemas.microsoft.com/office/drawing/2014/main" id="{9B8C1307-A7E0-4245-8C65-D9C3C29F5188}"/>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grpSp>
        <p:nvGrpSpPr>
          <p:cNvPr id="272" name="Group 271">
            <a:extLst>
              <a:ext uri="{FF2B5EF4-FFF2-40B4-BE49-F238E27FC236}">
                <a16:creationId xmlns:a16="http://schemas.microsoft.com/office/drawing/2014/main" id="{D4936628-6B98-B41F-BD18-3D758CD05BCB}"/>
              </a:ext>
            </a:extLst>
          </p:cNvPr>
          <p:cNvGrpSpPr/>
          <p:nvPr/>
        </p:nvGrpSpPr>
        <p:grpSpPr>
          <a:xfrm>
            <a:off x="185496" y="9359557"/>
            <a:ext cx="17782011" cy="850106"/>
            <a:chOff x="158438" y="8637953"/>
            <a:chExt cx="11346797" cy="566737"/>
          </a:xfrm>
        </p:grpSpPr>
        <p:cxnSp>
          <p:nvCxnSpPr>
            <p:cNvPr id="273" name="Straight Connector 272">
              <a:extLst>
                <a:ext uri="{FF2B5EF4-FFF2-40B4-BE49-F238E27FC236}">
                  <a16:creationId xmlns:a16="http://schemas.microsoft.com/office/drawing/2014/main" id="{FCCF34E6-5BFC-BFAF-7BA8-7A2D8B04A1FA}"/>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CAF6F309-7EE1-1F47-A843-F15899877664}"/>
                </a:ext>
              </a:extLst>
            </p:cNvPr>
            <p:cNvGrpSpPr/>
            <p:nvPr/>
          </p:nvGrpSpPr>
          <p:grpSpPr>
            <a:xfrm>
              <a:off x="158438" y="8637953"/>
              <a:ext cx="4997338" cy="566737"/>
              <a:chOff x="-1156098" y="8491512"/>
              <a:chExt cx="6512347" cy="738552"/>
            </a:xfrm>
          </p:grpSpPr>
          <p:pic>
            <p:nvPicPr>
              <p:cNvPr id="275" name="図 7">
                <a:extLst>
                  <a:ext uri="{FF2B5EF4-FFF2-40B4-BE49-F238E27FC236}">
                    <a16:creationId xmlns:a16="http://schemas.microsoft.com/office/drawing/2014/main" id="{7F65DD74-25EB-3ECE-E5E9-E26DE56D1F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76" name="Picture 275">
                <a:extLst>
                  <a:ext uri="{FF2B5EF4-FFF2-40B4-BE49-F238E27FC236}">
                    <a16:creationId xmlns:a16="http://schemas.microsoft.com/office/drawing/2014/main" id="{DC6DA816-3B8B-1ABF-7E34-6988A83C9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77" name="TextBox 19">
                <a:extLst>
                  <a:ext uri="{FF2B5EF4-FFF2-40B4-BE49-F238E27FC236}">
                    <a16:creationId xmlns:a16="http://schemas.microsoft.com/office/drawing/2014/main" id="{1A57A3AC-D574-221F-A54F-17E28638AFF1}"/>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78" name="TextBox 20">
                <a:extLst>
                  <a:ext uri="{FF2B5EF4-FFF2-40B4-BE49-F238E27FC236}">
                    <a16:creationId xmlns:a16="http://schemas.microsoft.com/office/drawing/2014/main" id="{76FD7534-462F-DB92-C49A-71612391068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79" name="TextBox 21">
                <a:extLst>
                  <a:ext uri="{FF2B5EF4-FFF2-40B4-BE49-F238E27FC236}">
                    <a16:creationId xmlns:a16="http://schemas.microsoft.com/office/drawing/2014/main" id="{83006AD2-2DFD-3E80-E23C-A61990008481}"/>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143" name="Rectangle: Rounded Corners 142">
            <a:extLst>
              <a:ext uri="{FF2B5EF4-FFF2-40B4-BE49-F238E27FC236}">
                <a16:creationId xmlns:a16="http://schemas.microsoft.com/office/drawing/2014/main" id="{86CBD746-694F-3C23-ECE8-8326A26370F4}"/>
              </a:ext>
            </a:extLst>
          </p:cNvPr>
          <p:cNvSpPr/>
          <p:nvPr/>
        </p:nvSpPr>
        <p:spPr>
          <a:xfrm>
            <a:off x="5506279" y="9614520"/>
            <a:ext cx="11329328" cy="38255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ID" sz="2700" b="1" dirty="0">
                <a:solidFill>
                  <a:srgbClr val="FF0000"/>
                </a:solidFill>
                <a:latin typeface="Calibri" panose="020F0502020204030204"/>
              </a:rPr>
              <a:t>DIGITIZING SYSTEM IN AN EASY, FAST, AND CHEAP WAY</a:t>
            </a:r>
          </a:p>
        </p:txBody>
      </p:sp>
      <p:grpSp>
        <p:nvGrpSpPr>
          <p:cNvPr id="53" name="Group 52">
            <a:extLst>
              <a:ext uri="{FF2B5EF4-FFF2-40B4-BE49-F238E27FC236}">
                <a16:creationId xmlns:a16="http://schemas.microsoft.com/office/drawing/2014/main" id="{E5EF5F9A-CA4B-A431-A67A-BA8BA82E1F05}"/>
              </a:ext>
            </a:extLst>
          </p:cNvPr>
          <p:cNvGrpSpPr/>
          <p:nvPr/>
        </p:nvGrpSpPr>
        <p:grpSpPr>
          <a:xfrm>
            <a:off x="398871" y="2574510"/>
            <a:ext cx="3836397" cy="1038261"/>
            <a:chOff x="265914" y="1854412"/>
            <a:chExt cx="2557598" cy="692174"/>
          </a:xfrm>
        </p:grpSpPr>
        <p:sp>
          <p:nvSpPr>
            <p:cNvPr id="37" name="Rectangle: Rounded Corners 36">
              <a:extLst>
                <a:ext uri="{FF2B5EF4-FFF2-40B4-BE49-F238E27FC236}">
                  <a16:creationId xmlns:a16="http://schemas.microsoft.com/office/drawing/2014/main" id="{12AEBFE5-5A2A-1D9E-102F-A7636B66AA3C}"/>
                </a:ext>
              </a:extLst>
            </p:cNvPr>
            <p:cNvSpPr/>
            <p:nvPr/>
          </p:nvSpPr>
          <p:spPr>
            <a:xfrm>
              <a:off x="265914" y="1934288"/>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8" name="Bagan alur: Konektor 23">
              <a:extLst>
                <a:ext uri="{FF2B5EF4-FFF2-40B4-BE49-F238E27FC236}">
                  <a16:creationId xmlns:a16="http://schemas.microsoft.com/office/drawing/2014/main" id="{E420FD5D-EB9C-5CA8-592F-84EC04D5C532}"/>
                </a:ext>
              </a:extLst>
            </p:cNvPr>
            <p:cNvSpPr/>
            <p:nvPr/>
          </p:nvSpPr>
          <p:spPr>
            <a:xfrm>
              <a:off x="393424" y="1854412"/>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3" name="TextBox 42">
              <a:extLst>
                <a:ext uri="{FF2B5EF4-FFF2-40B4-BE49-F238E27FC236}">
                  <a16:creationId xmlns:a16="http://schemas.microsoft.com/office/drawing/2014/main" id="{495B3336-17C5-2A3B-B334-17F7D7B5C9C9}"/>
                </a:ext>
              </a:extLst>
            </p:cNvPr>
            <p:cNvSpPr txBox="1"/>
            <p:nvPr/>
          </p:nvSpPr>
          <p:spPr>
            <a:xfrm>
              <a:off x="1716315" y="1958752"/>
              <a:ext cx="1107197" cy="430887"/>
            </a:xfrm>
            <a:prstGeom prst="rect">
              <a:avLst/>
            </a:prstGeom>
            <a:noFill/>
          </p:spPr>
          <p:txBody>
            <a:bodyPr wrap="square" rtlCol="0">
              <a:spAutoFit/>
            </a:bodyPr>
            <a:lstStyle/>
            <a:p>
              <a:pPr defTabSz="1371600"/>
              <a:r>
                <a:rPr lang="en-US" b="1" dirty="0">
                  <a:solidFill>
                    <a:srgbClr val="FFFFFF"/>
                  </a:solidFill>
                  <a:latin typeface="Calibri" panose="020F0502020204030204"/>
                </a:rPr>
                <a:t>Digitalize System at HR</a:t>
              </a:r>
            </a:p>
          </p:txBody>
        </p:sp>
        <p:sp>
          <p:nvSpPr>
            <p:cNvPr id="65" name="TextBox 64">
              <a:extLst>
                <a:ext uri="{FF2B5EF4-FFF2-40B4-BE49-F238E27FC236}">
                  <a16:creationId xmlns:a16="http://schemas.microsoft.com/office/drawing/2014/main" id="{003E5E6D-ED80-D787-6C88-1182C4D0E447}"/>
                </a:ext>
              </a:extLst>
            </p:cNvPr>
            <p:cNvSpPr txBox="1"/>
            <p:nvPr/>
          </p:nvSpPr>
          <p:spPr>
            <a:xfrm>
              <a:off x="1092592" y="1966860"/>
              <a:ext cx="1310259" cy="369332"/>
            </a:xfrm>
            <a:prstGeom prst="rect">
              <a:avLst/>
            </a:prstGeom>
            <a:noFill/>
          </p:spPr>
          <p:txBody>
            <a:bodyPr wrap="square" rtlCol="0">
              <a:spAutoFit/>
            </a:bodyPr>
            <a:lstStyle/>
            <a:p>
              <a:pPr defTabSz="1371600"/>
              <a:r>
                <a:rPr lang="en-US" sz="3000" b="1" dirty="0">
                  <a:solidFill>
                    <a:prstClr val="white"/>
                  </a:solidFill>
                  <a:latin typeface="Calibri" panose="020F0502020204030204"/>
                </a:rPr>
                <a:t>100%</a:t>
              </a:r>
            </a:p>
          </p:txBody>
        </p:sp>
        <p:sp>
          <p:nvSpPr>
            <p:cNvPr id="60" name="TextBox 45">
              <a:extLst>
                <a:ext uri="{FF2B5EF4-FFF2-40B4-BE49-F238E27FC236}">
                  <a16:creationId xmlns:a16="http://schemas.microsoft.com/office/drawing/2014/main" id="{B0612CC9-54CD-1D08-6E0D-701777428D2B}"/>
                </a:ext>
              </a:extLst>
            </p:cNvPr>
            <p:cNvSpPr txBox="1"/>
            <p:nvPr/>
          </p:nvSpPr>
          <p:spPr>
            <a:xfrm>
              <a:off x="343647" y="2038835"/>
              <a:ext cx="762175"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GOALS</a:t>
              </a:r>
              <a:endParaRPr lang="en-US" b="1" dirty="0">
                <a:solidFill>
                  <a:srgbClr val="071952"/>
                </a:solidFill>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5538A666-1BDC-D5FD-79D4-BE71900CD8AF}"/>
              </a:ext>
            </a:extLst>
          </p:cNvPr>
          <p:cNvGrpSpPr/>
          <p:nvPr/>
        </p:nvGrpSpPr>
        <p:grpSpPr>
          <a:xfrm>
            <a:off x="398871" y="1489860"/>
            <a:ext cx="3836397" cy="1038261"/>
            <a:chOff x="265914" y="1117065"/>
            <a:chExt cx="2557598" cy="692174"/>
          </a:xfrm>
        </p:grpSpPr>
        <p:sp>
          <p:nvSpPr>
            <p:cNvPr id="10" name="Rectangle: Rounded Corners 9">
              <a:extLst>
                <a:ext uri="{FF2B5EF4-FFF2-40B4-BE49-F238E27FC236}">
                  <a16:creationId xmlns:a16="http://schemas.microsoft.com/office/drawing/2014/main" id="{BD9CB76C-5559-2603-E4EB-4C623CC46FB3}"/>
                </a:ext>
              </a:extLst>
            </p:cNvPr>
            <p:cNvSpPr/>
            <p:nvPr/>
          </p:nvSpPr>
          <p:spPr>
            <a:xfrm>
              <a:off x="265914" y="1196941"/>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Bagan alur: Konektor 23">
              <a:extLst>
                <a:ext uri="{FF2B5EF4-FFF2-40B4-BE49-F238E27FC236}">
                  <a16:creationId xmlns:a16="http://schemas.microsoft.com/office/drawing/2014/main" id="{5039EC2C-5870-49E9-A84A-3CB1713E7035}"/>
                </a:ext>
              </a:extLst>
            </p:cNvPr>
            <p:cNvSpPr/>
            <p:nvPr/>
          </p:nvSpPr>
          <p:spPr>
            <a:xfrm>
              <a:off x="393424" y="1117065"/>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2B84CF90-0F46-3D21-7C09-C86955F60D16}"/>
                </a:ext>
              </a:extLst>
            </p:cNvPr>
            <p:cNvSpPr txBox="1"/>
            <p:nvPr/>
          </p:nvSpPr>
          <p:spPr>
            <a:xfrm>
              <a:off x="1179761" y="1221405"/>
              <a:ext cx="1643751" cy="430887"/>
            </a:xfrm>
            <a:prstGeom prst="rect">
              <a:avLst/>
            </a:prstGeom>
            <a:noFill/>
          </p:spPr>
          <p:txBody>
            <a:bodyPr wrap="square" rtlCol="0">
              <a:spAutoFit/>
            </a:bodyPr>
            <a:lstStyle/>
            <a:p>
              <a:pPr defTabSz="1371600"/>
              <a:r>
                <a:rPr lang="en-US" b="1" dirty="0">
                  <a:solidFill>
                    <a:srgbClr val="FFFFFF"/>
                  </a:solidFill>
                  <a:latin typeface="Calibri" panose="020F0502020204030204"/>
                </a:rPr>
                <a:t>Efficiency Operation with Digital System</a:t>
              </a:r>
            </a:p>
          </p:txBody>
        </p:sp>
        <p:pic>
          <p:nvPicPr>
            <p:cNvPr id="49" name="Graphic 48" descr="Brain in head with solid fill">
              <a:extLst>
                <a:ext uri="{FF2B5EF4-FFF2-40B4-BE49-F238E27FC236}">
                  <a16:creationId xmlns:a16="http://schemas.microsoft.com/office/drawing/2014/main" id="{DBD03B86-5F5D-2F70-9495-3D9DF77A29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84762" y="1136562"/>
              <a:ext cx="362370" cy="362370"/>
            </a:xfrm>
            <a:prstGeom prst="rect">
              <a:avLst/>
            </a:prstGeom>
          </p:spPr>
        </p:pic>
        <p:sp>
          <p:nvSpPr>
            <p:cNvPr id="66" name="TextBox 45">
              <a:extLst>
                <a:ext uri="{FF2B5EF4-FFF2-40B4-BE49-F238E27FC236}">
                  <a16:creationId xmlns:a16="http://schemas.microsoft.com/office/drawing/2014/main" id="{044E62CF-FDD7-C84E-9620-9220E3FFAC38}"/>
                </a:ext>
              </a:extLst>
            </p:cNvPr>
            <p:cNvSpPr txBox="1"/>
            <p:nvPr/>
          </p:nvSpPr>
          <p:spPr>
            <a:xfrm>
              <a:off x="379494" y="1420383"/>
              <a:ext cx="749992" cy="307777"/>
            </a:xfrm>
            <a:prstGeom prst="rect">
              <a:avLst/>
            </a:prstGeom>
            <a:noFill/>
          </p:spPr>
          <p:txBody>
            <a:bodyPr wrap="none" rtlCol="0">
              <a:spAutoFit/>
            </a:bodyPr>
            <a:lstStyle/>
            <a:p>
              <a:pPr algn="ctr" defTabSz="1371600"/>
              <a:r>
                <a:rPr lang="en-US" sz="1200" b="1" dirty="0">
                  <a:solidFill>
                    <a:srgbClr val="071952"/>
                  </a:solidFill>
                  <a:latin typeface="Arial" panose="020B0604020202020204" pitchFamily="34" charset="0"/>
                  <a:cs typeface="Arial" panose="020B0604020202020204" pitchFamily="34" charset="0"/>
                </a:rPr>
                <a:t>WAY OF</a:t>
              </a:r>
            </a:p>
            <a:p>
              <a:pPr defTabSz="1371600"/>
              <a:r>
                <a:rPr lang="en-US" sz="1200" b="1" dirty="0">
                  <a:solidFill>
                    <a:srgbClr val="071952"/>
                  </a:solidFill>
                  <a:latin typeface="Arial" panose="020B0604020202020204" pitchFamily="34" charset="0"/>
                  <a:cs typeface="Arial" panose="020B0604020202020204" pitchFamily="34" charset="0"/>
                </a:rPr>
                <a:t>THINKING</a:t>
              </a:r>
            </a:p>
          </p:txBody>
        </p:sp>
      </p:grpSp>
      <p:grpSp>
        <p:nvGrpSpPr>
          <p:cNvPr id="54" name="Group 53">
            <a:extLst>
              <a:ext uri="{FF2B5EF4-FFF2-40B4-BE49-F238E27FC236}">
                <a16:creationId xmlns:a16="http://schemas.microsoft.com/office/drawing/2014/main" id="{39A2EC9D-C38C-8442-B4A0-B28B7CD6599B}"/>
              </a:ext>
            </a:extLst>
          </p:cNvPr>
          <p:cNvGrpSpPr/>
          <p:nvPr/>
        </p:nvGrpSpPr>
        <p:grpSpPr>
          <a:xfrm>
            <a:off x="4133426" y="1442130"/>
            <a:ext cx="1936989" cy="2082155"/>
            <a:chOff x="2841342" y="1091541"/>
            <a:chExt cx="1291326" cy="1388103"/>
          </a:xfrm>
        </p:grpSpPr>
        <p:sp>
          <p:nvSpPr>
            <p:cNvPr id="68" name="Rectangle: Rounded Corners 67">
              <a:extLst>
                <a:ext uri="{FF2B5EF4-FFF2-40B4-BE49-F238E27FC236}">
                  <a16:creationId xmlns:a16="http://schemas.microsoft.com/office/drawing/2014/main" id="{1B35DDFE-5046-C34D-5292-4742E03F2058}"/>
                </a:ext>
              </a:extLst>
            </p:cNvPr>
            <p:cNvSpPr/>
            <p:nvPr/>
          </p:nvSpPr>
          <p:spPr>
            <a:xfrm>
              <a:off x="2945467" y="1189740"/>
              <a:ext cx="1117841" cy="128990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81" name="Bagan alur: Konektor 23">
              <a:extLst>
                <a:ext uri="{FF2B5EF4-FFF2-40B4-BE49-F238E27FC236}">
                  <a16:creationId xmlns:a16="http://schemas.microsoft.com/office/drawing/2014/main" id="{E37B646A-B093-679B-964E-EE578FF4983C}"/>
                </a:ext>
              </a:extLst>
            </p:cNvPr>
            <p:cNvSpPr/>
            <p:nvPr/>
          </p:nvSpPr>
          <p:spPr>
            <a:xfrm>
              <a:off x="3144027" y="1091541"/>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95" name="TextBox 94">
              <a:extLst>
                <a:ext uri="{FF2B5EF4-FFF2-40B4-BE49-F238E27FC236}">
                  <a16:creationId xmlns:a16="http://schemas.microsoft.com/office/drawing/2014/main" id="{3D3E25C5-3AE1-CF02-0D3E-186F85701676}"/>
                </a:ext>
              </a:extLst>
            </p:cNvPr>
            <p:cNvSpPr txBox="1"/>
            <p:nvPr/>
          </p:nvSpPr>
          <p:spPr>
            <a:xfrm>
              <a:off x="2989472" y="1766450"/>
              <a:ext cx="1107197" cy="246221"/>
            </a:xfrm>
            <a:prstGeom prst="rect">
              <a:avLst/>
            </a:prstGeom>
            <a:noFill/>
          </p:spPr>
          <p:txBody>
            <a:bodyPr wrap="square" rtlCol="0">
              <a:spAutoFit/>
            </a:bodyPr>
            <a:lstStyle/>
            <a:p>
              <a:pPr defTabSz="1371600"/>
              <a:r>
                <a:rPr lang="en-US" b="1" dirty="0">
                  <a:solidFill>
                    <a:srgbClr val="FFFFFF"/>
                  </a:solidFill>
                  <a:latin typeface="Calibri" panose="020F0502020204030204"/>
                </a:rPr>
                <a:t>100 % Digital</a:t>
              </a:r>
            </a:p>
          </p:txBody>
        </p:sp>
        <p:sp>
          <p:nvSpPr>
            <p:cNvPr id="96" name="TextBox 95">
              <a:extLst>
                <a:ext uri="{FF2B5EF4-FFF2-40B4-BE49-F238E27FC236}">
                  <a16:creationId xmlns:a16="http://schemas.microsoft.com/office/drawing/2014/main" id="{E2A4596A-1697-B7D2-04FB-F906FB3FD9AF}"/>
                </a:ext>
              </a:extLst>
            </p:cNvPr>
            <p:cNvSpPr txBox="1"/>
            <p:nvPr/>
          </p:nvSpPr>
          <p:spPr>
            <a:xfrm>
              <a:off x="2841342" y="1990708"/>
              <a:ext cx="1291326" cy="430887"/>
            </a:xfrm>
            <a:prstGeom prst="rect">
              <a:avLst/>
            </a:prstGeom>
            <a:noFill/>
          </p:spPr>
          <p:txBody>
            <a:bodyPr wrap="square" rtlCol="0">
              <a:spAutoFit/>
            </a:bodyPr>
            <a:lstStyle/>
            <a:p>
              <a:pPr algn="ctr" defTabSz="1371600"/>
              <a:r>
                <a:rPr lang="en-US" b="1" dirty="0">
                  <a:solidFill>
                    <a:srgbClr val="FFFFFF"/>
                  </a:solidFill>
                  <a:latin typeface="Calibri" panose="020F0502020204030204"/>
                </a:rPr>
                <a:t>One Stop</a:t>
              </a:r>
            </a:p>
            <a:p>
              <a:pPr algn="ctr" defTabSz="1371600"/>
              <a:r>
                <a:rPr lang="en-US" b="1" dirty="0">
                  <a:solidFill>
                    <a:srgbClr val="FFFFFF"/>
                  </a:solidFill>
                  <a:latin typeface="Calibri" panose="020F0502020204030204"/>
                </a:rPr>
                <a:t>Service</a:t>
              </a:r>
            </a:p>
          </p:txBody>
        </p:sp>
        <p:sp>
          <p:nvSpPr>
            <p:cNvPr id="99" name="TextBox 45">
              <a:extLst>
                <a:ext uri="{FF2B5EF4-FFF2-40B4-BE49-F238E27FC236}">
                  <a16:creationId xmlns:a16="http://schemas.microsoft.com/office/drawing/2014/main" id="{E2E533DE-C520-E34B-E020-29C6574D73AC}"/>
                </a:ext>
              </a:extLst>
            </p:cNvPr>
            <p:cNvSpPr txBox="1"/>
            <p:nvPr/>
          </p:nvSpPr>
          <p:spPr>
            <a:xfrm>
              <a:off x="3213340" y="1275113"/>
              <a:ext cx="601874"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SHS?</a:t>
              </a:r>
              <a:endParaRPr lang="en-US" b="1" dirty="0">
                <a:solidFill>
                  <a:srgbClr val="071952"/>
                </a:solidFill>
                <a:latin typeface="Arial" panose="020B0604020202020204" pitchFamily="34" charset="0"/>
                <a:cs typeface="Arial" panose="020B0604020202020204" pitchFamily="34" charset="0"/>
              </a:endParaRPr>
            </a:p>
          </p:txBody>
        </p:sp>
      </p:grpSp>
      <p:sp>
        <p:nvSpPr>
          <p:cNvPr id="106" name="TextBox 45">
            <a:extLst>
              <a:ext uri="{FF2B5EF4-FFF2-40B4-BE49-F238E27FC236}">
                <a16:creationId xmlns:a16="http://schemas.microsoft.com/office/drawing/2014/main" id="{A930B806-A853-11F2-F324-6B708DCEFC5A}"/>
              </a:ext>
            </a:extLst>
          </p:cNvPr>
          <p:cNvSpPr txBox="1"/>
          <p:nvPr/>
        </p:nvSpPr>
        <p:spPr>
          <a:xfrm>
            <a:off x="285521" y="5021296"/>
            <a:ext cx="1777001" cy="553998"/>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Spent</a:t>
            </a:r>
            <a:r>
              <a:rPr lang="en-US" sz="1500" b="1" dirty="0">
                <a:solidFill>
                  <a:srgbClr val="C00000"/>
                </a:solidFill>
                <a:latin typeface="Calibri" panose="020F0502020204030204"/>
              </a:rPr>
              <a:t> 500 </a:t>
            </a:r>
            <a:r>
              <a:rPr lang="en-US" sz="1500" dirty="0">
                <a:solidFill>
                  <a:prstClr val="black"/>
                </a:solidFill>
                <a:latin typeface="Calibri" panose="020F0502020204030204"/>
              </a:rPr>
              <a:t>sheets of </a:t>
            </a:r>
            <a:r>
              <a:rPr lang="en-US" sz="1500" b="1" dirty="0">
                <a:solidFill>
                  <a:srgbClr val="C00000"/>
                </a:solidFill>
                <a:latin typeface="Calibri" panose="020F0502020204030204"/>
              </a:rPr>
              <a:t>paper </a:t>
            </a:r>
            <a:r>
              <a:rPr lang="en-US" sz="1500" dirty="0">
                <a:solidFill>
                  <a:prstClr val="black"/>
                </a:solidFill>
                <a:latin typeface="Calibri" panose="020F0502020204030204"/>
              </a:rPr>
              <a:t>for Form.</a:t>
            </a:r>
          </a:p>
        </p:txBody>
      </p:sp>
      <p:pic>
        <p:nvPicPr>
          <p:cNvPr id="142" name="Gambar 141">
            <a:extLst>
              <a:ext uri="{FF2B5EF4-FFF2-40B4-BE49-F238E27FC236}">
                <a16:creationId xmlns:a16="http://schemas.microsoft.com/office/drawing/2014/main" id="{6D9EDCF0-C25F-B9FB-4817-09581E167610}"/>
              </a:ext>
            </a:extLst>
          </p:cNvPr>
          <p:cNvPicPr>
            <a:picLocks noChangeAspect="1"/>
          </p:cNvPicPr>
          <p:nvPr/>
        </p:nvPicPr>
        <p:blipFill>
          <a:blip r:embed="rId7">
            <a:duotone>
              <a:schemeClr val="accent5">
                <a:shade val="45000"/>
                <a:satMod val="135000"/>
              </a:schemeClr>
              <a:prstClr val="white"/>
            </a:duotone>
          </a:blip>
          <a:stretch>
            <a:fillRect/>
          </a:stretch>
        </p:blipFill>
        <p:spPr>
          <a:xfrm>
            <a:off x="1113359" y="4583114"/>
            <a:ext cx="453342" cy="453342"/>
          </a:xfrm>
          <a:prstGeom prst="rect">
            <a:avLst/>
          </a:prstGeom>
        </p:spPr>
      </p:pic>
      <p:sp>
        <p:nvSpPr>
          <p:cNvPr id="147" name="TextBox 45">
            <a:extLst>
              <a:ext uri="{FF2B5EF4-FFF2-40B4-BE49-F238E27FC236}">
                <a16:creationId xmlns:a16="http://schemas.microsoft.com/office/drawing/2014/main" id="{3FC4D828-1B9C-932A-96DA-12782FC3E25A}"/>
              </a:ext>
            </a:extLst>
          </p:cNvPr>
          <p:cNvSpPr txBox="1"/>
          <p:nvPr/>
        </p:nvSpPr>
        <p:spPr>
          <a:xfrm>
            <a:off x="4023475" y="4973588"/>
            <a:ext cx="1812224" cy="784830"/>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Total time for 1 Form Cycle  around </a:t>
            </a:r>
            <a:r>
              <a:rPr lang="en-US" sz="1500" b="1" dirty="0">
                <a:solidFill>
                  <a:srgbClr val="C00000"/>
                </a:solidFill>
                <a:latin typeface="Calibri" panose="020F0502020204030204"/>
              </a:rPr>
              <a:t>20</a:t>
            </a:r>
            <a:r>
              <a:rPr lang="en-US" sz="1500" b="1" dirty="0">
                <a:solidFill>
                  <a:prstClr val="black"/>
                </a:solidFill>
                <a:latin typeface="Calibri" panose="020F0502020204030204"/>
              </a:rPr>
              <a:t> </a:t>
            </a:r>
            <a:r>
              <a:rPr lang="en-US" sz="1500" b="1" dirty="0">
                <a:solidFill>
                  <a:srgbClr val="C00000"/>
                </a:solidFill>
                <a:latin typeface="Calibri" panose="020F0502020204030204"/>
              </a:rPr>
              <a:t>minutes</a:t>
            </a:r>
            <a:r>
              <a:rPr lang="en-US" sz="1500" b="1" dirty="0">
                <a:solidFill>
                  <a:prstClr val="black"/>
                </a:solidFill>
                <a:latin typeface="Calibri" panose="020F0502020204030204"/>
              </a:rPr>
              <a:t>.</a:t>
            </a:r>
          </a:p>
        </p:txBody>
      </p:sp>
      <p:pic>
        <p:nvPicPr>
          <p:cNvPr id="149" name="Grafik 24" descr="Stopwatch dengan isian solid">
            <a:extLst>
              <a:ext uri="{FF2B5EF4-FFF2-40B4-BE49-F238E27FC236}">
                <a16:creationId xmlns:a16="http://schemas.microsoft.com/office/drawing/2014/main" id="{971AABFF-2A24-66C6-C724-A4DAE554A8F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636415" y="4493417"/>
            <a:ext cx="538059" cy="538059"/>
          </a:xfrm>
          <a:prstGeom prst="rect">
            <a:avLst/>
          </a:prstGeom>
        </p:spPr>
      </p:pic>
      <p:sp>
        <p:nvSpPr>
          <p:cNvPr id="150" name="TextBox 45">
            <a:extLst>
              <a:ext uri="{FF2B5EF4-FFF2-40B4-BE49-F238E27FC236}">
                <a16:creationId xmlns:a16="http://schemas.microsoft.com/office/drawing/2014/main" id="{E0B20E05-E1B5-05B4-AAEC-480075B6632C}"/>
              </a:ext>
            </a:extLst>
          </p:cNvPr>
          <p:cNvSpPr txBox="1"/>
          <p:nvPr/>
        </p:nvSpPr>
        <p:spPr>
          <a:xfrm>
            <a:off x="2278365" y="4973588"/>
            <a:ext cx="1535937" cy="784830"/>
          </a:xfrm>
          <a:prstGeom prst="rect">
            <a:avLst/>
          </a:prstGeom>
          <a:noFill/>
        </p:spPr>
        <p:txBody>
          <a:bodyPr wrap="square" rtlCol="0">
            <a:spAutoFit/>
          </a:bodyPr>
          <a:lstStyle/>
          <a:p>
            <a:pPr algn="just" defTabSz="1371600"/>
            <a:r>
              <a:rPr lang="en-US" sz="1500" b="1" dirty="0">
                <a:solidFill>
                  <a:srgbClr val="C00000"/>
                </a:solidFill>
                <a:latin typeface="Calibri" panose="020F0502020204030204"/>
              </a:rPr>
              <a:t>Walking Time </a:t>
            </a:r>
            <a:r>
              <a:rPr lang="en-US" sz="1500" dirty="0">
                <a:solidFill>
                  <a:prstClr val="black"/>
                </a:solidFill>
                <a:latin typeface="Calibri" panose="020F0502020204030204"/>
              </a:rPr>
              <a:t>while approved step </a:t>
            </a:r>
            <a:r>
              <a:rPr lang="en-US" sz="1500" b="1" dirty="0">
                <a:solidFill>
                  <a:srgbClr val="C00000"/>
                </a:solidFill>
                <a:latin typeface="Calibri" panose="020F0502020204030204"/>
              </a:rPr>
              <a:t>10 minutes</a:t>
            </a:r>
          </a:p>
        </p:txBody>
      </p:sp>
      <p:pic>
        <p:nvPicPr>
          <p:cNvPr id="153" name="Picture 124">
            <a:extLst>
              <a:ext uri="{FF2B5EF4-FFF2-40B4-BE49-F238E27FC236}">
                <a16:creationId xmlns:a16="http://schemas.microsoft.com/office/drawing/2014/main" id="{787140A2-281B-6FCA-3B72-DCCB2CFBE8F1}"/>
              </a:ext>
            </a:extLst>
          </p:cNvPr>
          <p:cNvPicPr>
            <a:picLocks noChangeAspect="1"/>
          </p:cNvPicPr>
          <p:nvPr/>
        </p:nvPicPr>
        <p:blipFill>
          <a:blip r:embed="rId10">
            <a:duotone>
              <a:schemeClr val="accent1">
                <a:shade val="45000"/>
                <a:satMod val="135000"/>
              </a:schemeClr>
              <a:prstClr val="white"/>
            </a:duotone>
          </a:blip>
          <a:stretch>
            <a:fillRect/>
          </a:stretch>
        </p:blipFill>
        <p:spPr>
          <a:xfrm flipH="1">
            <a:off x="2813783" y="4511552"/>
            <a:ext cx="448256" cy="448256"/>
          </a:xfrm>
          <a:prstGeom prst="rect">
            <a:avLst/>
          </a:prstGeom>
          <a:noFill/>
        </p:spPr>
      </p:pic>
      <p:pic>
        <p:nvPicPr>
          <p:cNvPr id="206" name="Gambar 205">
            <a:extLst>
              <a:ext uri="{FF2B5EF4-FFF2-40B4-BE49-F238E27FC236}">
                <a16:creationId xmlns:a16="http://schemas.microsoft.com/office/drawing/2014/main" id="{4D436480-C0DF-BACD-39A1-698EF11B377A}"/>
              </a:ext>
            </a:extLst>
          </p:cNvPr>
          <p:cNvPicPr>
            <a:picLocks noChangeAspect="1"/>
          </p:cNvPicPr>
          <p:nvPr/>
        </p:nvPicPr>
        <p:blipFill>
          <a:blip r:embed="rId11">
            <a:duotone>
              <a:schemeClr val="accent2">
                <a:shade val="45000"/>
                <a:satMod val="135000"/>
              </a:schemeClr>
              <a:prstClr val="white"/>
            </a:duotone>
          </a:blip>
          <a:stretch>
            <a:fillRect/>
          </a:stretch>
        </p:blipFill>
        <p:spPr>
          <a:xfrm>
            <a:off x="11442315" y="3181242"/>
            <a:ext cx="593937" cy="595020"/>
          </a:xfrm>
          <a:prstGeom prst="rect">
            <a:avLst/>
          </a:prstGeom>
        </p:spPr>
      </p:pic>
      <p:grpSp>
        <p:nvGrpSpPr>
          <p:cNvPr id="85" name="Group 84">
            <a:extLst>
              <a:ext uri="{FF2B5EF4-FFF2-40B4-BE49-F238E27FC236}">
                <a16:creationId xmlns:a16="http://schemas.microsoft.com/office/drawing/2014/main" id="{4784C4DF-0DCA-DA9C-D53E-9897E239801B}"/>
              </a:ext>
            </a:extLst>
          </p:cNvPr>
          <p:cNvGrpSpPr/>
          <p:nvPr/>
        </p:nvGrpSpPr>
        <p:grpSpPr>
          <a:xfrm>
            <a:off x="488083" y="8418855"/>
            <a:ext cx="2989787" cy="692498"/>
            <a:chOff x="313980" y="3832281"/>
            <a:chExt cx="1993191" cy="461665"/>
          </a:xfrm>
        </p:grpSpPr>
        <p:pic>
          <p:nvPicPr>
            <p:cNvPr id="135" name="Grafik 20" descr="Gulung dengan isian solid">
              <a:extLst>
                <a:ext uri="{FF2B5EF4-FFF2-40B4-BE49-F238E27FC236}">
                  <a16:creationId xmlns:a16="http://schemas.microsoft.com/office/drawing/2014/main" id="{4160861C-EAE8-B72A-90E8-7515AC14D01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313980" y="3893131"/>
              <a:ext cx="479997" cy="400815"/>
            </a:xfrm>
            <a:prstGeom prst="rect">
              <a:avLst/>
            </a:prstGeom>
          </p:spPr>
        </p:pic>
        <p:sp>
          <p:nvSpPr>
            <p:cNvPr id="137" name="TextBox 45">
              <a:extLst>
                <a:ext uri="{FF2B5EF4-FFF2-40B4-BE49-F238E27FC236}">
                  <a16:creationId xmlns:a16="http://schemas.microsoft.com/office/drawing/2014/main" id="{4F60E4E4-A4C9-89BF-AD1E-B02C3C6BF54D}"/>
                </a:ext>
              </a:extLst>
            </p:cNvPr>
            <p:cNvSpPr txBox="1"/>
            <p:nvPr/>
          </p:nvSpPr>
          <p:spPr>
            <a:xfrm>
              <a:off x="732561" y="3832281"/>
              <a:ext cx="1574610"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15 FORM </a:t>
              </a:r>
            </a:p>
            <a:p>
              <a:pPr algn="just" defTabSz="1371600"/>
              <a:r>
                <a:rPr lang="en-US" dirty="0">
                  <a:solidFill>
                    <a:prstClr val="black"/>
                  </a:solidFill>
                  <a:latin typeface="Calibri" panose="020F0502020204030204"/>
                </a:rPr>
                <a:t>are still paper-based</a:t>
              </a:r>
            </a:p>
          </p:txBody>
        </p:sp>
      </p:grpSp>
      <p:grpSp>
        <p:nvGrpSpPr>
          <p:cNvPr id="89" name="Group 88">
            <a:extLst>
              <a:ext uri="{FF2B5EF4-FFF2-40B4-BE49-F238E27FC236}">
                <a16:creationId xmlns:a16="http://schemas.microsoft.com/office/drawing/2014/main" id="{9C620586-3979-8D00-6736-57D4DF828005}"/>
              </a:ext>
            </a:extLst>
          </p:cNvPr>
          <p:cNvGrpSpPr/>
          <p:nvPr/>
        </p:nvGrpSpPr>
        <p:grpSpPr>
          <a:xfrm>
            <a:off x="625799" y="7341082"/>
            <a:ext cx="2484894" cy="709172"/>
            <a:chOff x="2414053" y="3867959"/>
            <a:chExt cx="1656596" cy="472781"/>
          </a:xfrm>
        </p:grpSpPr>
        <p:sp>
          <p:nvSpPr>
            <p:cNvPr id="152" name="TextBox 45">
              <a:extLst>
                <a:ext uri="{FF2B5EF4-FFF2-40B4-BE49-F238E27FC236}">
                  <a16:creationId xmlns:a16="http://schemas.microsoft.com/office/drawing/2014/main" id="{83D29143-CB8D-79C5-00C8-F9ADE0980288}"/>
                </a:ext>
              </a:extLst>
            </p:cNvPr>
            <p:cNvSpPr txBox="1"/>
            <p:nvPr/>
          </p:nvSpPr>
          <p:spPr>
            <a:xfrm>
              <a:off x="2757822" y="3867959"/>
              <a:ext cx="1312827"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4 FORM </a:t>
              </a:r>
              <a:r>
                <a:rPr lang="en-US" dirty="0">
                  <a:solidFill>
                    <a:prstClr val="black"/>
                  </a:solidFill>
                  <a:latin typeface="Calibri" panose="020F0502020204030204"/>
                </a:rPr>
                <a:t>digital</a:t>
              </a:r>
              <a:r>
                <a:rPr lang="en-US" b="1" dirty="0">
                  <a:solidFill>
                    <a:srgbClr val="C00000"/>
                  </a:solidFill>
                  <a:latin typeface="Calibri" panose="020F0502020204030204"/>
                </a:rPr>
                <a:t> </a:t>
              </a:r>
            </a:p>
            <a:p>
              <a:pPr algn="just" defTabSz="1371600"/>
              <a:r>
                <a:rPr lang="en-US" dirty="0">
                  <a:solidFill>
                    <a:prstClr val="black"/>
                  </a:solidFill>
                  <a:latin typeface="Calibri" panose="020F0502020204030204"/>
                </a:rPr>
                <a:t>in HRSS</a:t>
              </a:r>
            </a:p>
          </p:txBody>
        </p:sp>
        <p:pic>
          <p:nvPicPr>
            <p:cNvPr id="61" name="Picture 94">
              <a:extLst>
                <a:ext uri="{FF2B5EF4-FFF2-40B4-BE49-F238E27FC236}">
                  <a16:creationId xmlns:a16="http://schemas.microsoft.com/office/drawing/2014/main" id="{8D8831E2-A005-435B-3ACF-97CC8D0C3E97}"/>
                </a:ext>
              </a:extLst>
            </p:cNvPr>
            <p:cNvPicPr>
              <a:picLocks noChangeAspect="1"/>
            </p:cNvPicPr>
            <p:nvPr/>
          </p:nvPicPr>
          <p:blipFill>
            <a:blip r:embed="rId14">
              <a:duotone>
                <a:schemeClr val="accent2">
                  <a:shade val="45000"/>
                  <a:satMod val="135000"/>
                </a:schemeClr>
                <a:prstClr val="white"/>
              </a:duotone>
            </a:blip>
            <a:stretch>
              <a:fillRect/>
            </a:stretch>
          </p:blipFill>
          <p:spPr>
            <a:xfrm>
              <a:off x="2414053" y="3927489"/>
              <a:ext cx="404261" cy="413251"/>
            </a:xfrm>
            <a:prstGeom prst="rect">
              <a:avLst/>
            </a:prstGeom>
          </p:spPr>
        </p:pic>
      </p:grpSp>
      <p:pic>
        <p:nvPicPr>
          <p:cNvPr id="210" name="Gambar 209">
            <a:extLst>
              <a:ext uri="{FF2B5EF4-FFF2-40B4-BE49-F238E27FC236}">
                <a16:creationId xmlns:a16="http://schemas.microsoft.com/office/drawing/2014/main" id="{2171D2FD-9D75-6F8D-8627-DBF898FDF089}"/>
              </a:ext>
            </a:extLst>
          </p:cNvPr>
          <p:cNvPicPr>
            <a:picLocks noChangeAspect="1"/>
          </p:cNvPicPr>
          <p:nvPr/>
        </p:nvPicPr>
        <p:blipFill>
          <a:blip r:embed="rId15"/>
          <a:stretch>
            <a:fillRect/>
          </a:stretch>
        </p:blipFill>
        <p:spPr>
          <a:xfrm>
            <a:off x="4093966" y="7974050"/>
            <a:ext cx="606392" cy="629405"/>
          </a:xfrm>
          <a:prstGeom prst="rect">
            <a:avLst/>
          </a:prstGeom>
        </p:spPr>
      </p:pic>
      <p:sp>
        <p:nvSpPr>
          <p:cNvPr id="23" name="TextBox 22">
            <a:extLst>
              <a:ext uri="{FF2B5EF4-FFF2-40B4-BE49-F238E27FC236}">
                <a16:creationId xmlns:a16="http://schemas.microsoft.com/office/drawing/2014/main" id="{2726815B-DC20-D973-0798-999ACD09FBB9}"/>
              </a:ext>
            </a:extLst>
          </p:cNvPr>
          <p:cNvSpPr txBox="1"/>
          <p:nvPr/>
        </p:nvSpPr>
        <p:spPr>
          <a:xfrm>
            <a:off x="3262039" y="7341078"/>
            <a:ext cx="2457797" cy="600164"/>
          </a:xfrm>
          <a:prstGeom prst="rect">
            <a:avLst/>
          </a:prstGeom>
          <a:noFill/>
        </p:spPr>
        <p:txBody>
          <a:bodyPr wrap="square" rtlCol="0">
            <a:spAutoFit/>
          </a:bodyPr>
          <a:lstStyle/>
          <a:p>
            <a:pPr defTabSz="1371600"/>
            <a:r>
              <a:rPr lang="en-US" sz="1650" dirty="0">
                <a:solidFill>
                  <a:prstClr val="black"/>
                </a:solidFill>
                <a:latin typeface="Calibri" panose="020F0502020204030204"/>
              </a:rPr>
              <a:t>HR </a:t>
            </a:r>
            <a:r>
              <a:rPr lang="en-US" sz="1650" b="1" dirty="0">
                <a:solidFill>
                  <a:srgbClr val="C00000"/>
                </a:solidFill>
                <a:latin typeface="Calibri" panose="020F0502020204030204"/>
              </a:rPr>
              <a:t>Pay Vendor</a:t>
            </a:r>
            <a:r>
              <a:rPr lang="en-US" sz="1650" dirty="0">
                <a:solidFill>
                  <a:prstClr val="black"/>
                </a:solidFill>
                <a:latin typeface="Calibri" panose="020F0502020204030204"/>
              </a:rPr>
              <a:t> to </a:t>
            </a:r>
            <a:r>
              <a:rPr lang="en-US" sz="1650" dirty="0">
                <a:solidFill>
                  <a:srgbClr val="C00000"/>
                </a:solidFill>
                <a:latin typeface="Calibri" panose="020F0502020204030204"/>
              </a:rPr>
              <a:t>create</a:t>
            </a:r>
            <a:r>
              <a:rPr lang="en-US" sz="1650" dirty="0">
                <a:solidFill>
                  <a:prstClr val="black"/>
                </a:solidFill>
                <a:latin typeface="Calibri" panose="020F0502020204030204"/>
              </a:rPr>
              <a:t> and </a:t>
            </a:r>
            <a:r>
              <a:rPr lang="en-US" sz="1650" dirty="0">
                <a:solidFill>
                  <a:srgbClr val="C00000"/>
                </a:solidFill>
                <a:latin typeface="Calibri" panose="020F0502020204030204"/>
              </a:rPr>
              <a:t>maintenance</a:t>
            </a:r>
            <a:r>
              <a:rPr lang="en-US" sz="1650" dirty="0">
                <a:solidFill>
                  <a:prstClr val="black"/>
                </a:solidFill>
                <a:latin typeface="Calibri" panose="020F0502020204030204"/>
              </a:rPr>
              <a:t>  4 form</a:t>
            </a:r>
          </a:p>
        </p:txBody>
      </p:sp>
      <p:sp>
        <p:nvSpPr>
          <p:cNvPr id="207" name="Rectangle 80">
            <a:extLst>
              <a:ext uri="{FF2B5EF4-FFF2-40B4-BE49-F238E27FC236}">
                <a16:creationId xmlns:a16="http://schemas.microsoft.com/office/drawing/2014/main" id="{76A7B879-3AAD-6A42-D42E-5740332DDE27}"/>
              </a:ext>
            </a:extLst>
          </p:cNvPr>
          <p:cNvSpPr/>
          <p:nvPr/>
        </p:nvSpPr>
        <p:spPr>
          <a:xfrm flipV="1">
            <a:off x="6545376" y="3706015"/>
            <a:ext cx="5499480" cy="257334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212" name="Grafik 211" descr="Lencana Centang1 dengan isian solid">
            <a:extLst>
              <a:ext uri="{FF2B5EF4-FFF2-40B4-BE49-F238E27FC236}">
                <a16:creationId xmlns:a16="http://schemas.microsoft.com/office/drawing/2014/main" id="{253B9670-64BA-5284-754E-60EBC1C4BD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941976" y="4750295"/>
            <a:ext cx="407541" cy="407541"/>
          </a:xfrm>
          <a:prstGeom prst="rect">
            <a:avLst/>
          </a:prstGeom>
        </p:spPr>
      </p:pic>
      <p:sp>
        <p:nvSpPr>
          <p:cNvPr id="229" name="TextBox 45">
            <a:extLst>
              <a:ext uri="{FF2B5EF4-FFF2-40B4-BE49-F238E27FC236}">
                <a16:creationId xmlns:a16="http://schemas.microsoft.com/office/drawing/2014/main" id="{0AA76E7F-558F-D948-B321-60A47F3D760E}"/>
              </a:ext>
            </a:extLst>
          </p:cNvPr>
          <p:cNvSpPr txBox="1"/>
          <p:nvPr/>
        </p:nvSpPr>
        <p:spPr>
          <a:xfrm>
            <a:off x="7334950" y="4641587"/>
            <a:ext cx="2230154" cy="415498"/>
          </a:xfrm>
          <a:prstGeom prst="rect">
            <a:avLst/>
          </a:prstGeom>
          <a:noFill/>
        </p:spPr>
        <p:txBody>
          <a:bodyPr wrap="square" numCol="1" rtlCol="0">
            <a:spAutoFit/>
          </a:bodyPr>
          <a:lstStyle/>
          <a:p>
            <a:pPr algn="just" defTabSz="1371600"/>
            <a:r>
              <a:rPr lang="en-US" sz="2100" b="1" dirty="0">
                <a:solidFill>
                  <a:prstClr val="black"/>
                </a:solidFill>
                <a:latin typeface="Calibri" panose="020F0502020204030204"/>
              </a:rPr>
              <a:t>Power Platform ?</a:t>
            </a:r>
          </a:p>
        </p:txBody>
      </p:sp>
      <p:sp>
        <p:nvSpPr>
          <p:cNvPr id="230" name="TextBox 45">
            <a:extLst>
              <a:ext uri="{FF2B5EF4-FFF2-40B4-BE49-F238E27FC236}">
                <a16:creationId xmlns:a16="http://schemas.microsoft.com/office/drawing/2014/main" id="{52626D77-4FFC-0978-164E-0EE4A9413C2F}"/>
              </a:ext>
            </a:extLst>
          </p:cNvPr>
          <p:cNvSpPr txBox="1"/>
          <p:nvPr/>
        </p:nvSpPr>
        <p:spPr>
          <a:xfrm>
            <a:off x="7324299" y="4893606"/>
            <a:ext cx="4948191" cy="646331"/>
          </a:xfrm>
          <a:prstGeom prst="rect">
            <a:avLst/>
          </a:prstGeom>
          <a:noFill/>
        </p:spPr>
        <p:txBody>
          <a:bodyPr wrap="square" numCol="1" rtlCol="0">
            <a:spAutoFit/>
          </a:bodyPr>
          <a:lstStyle/>
          <a:p>
            <a:pPr defTabSz="1371600"/>
            <a:r>
              <a:rPr lang="en-US" b="1" dirty="0">
                <a:solidFill>
                  <a:srgbClr val="70AD47">
                    <a:lumMod val="75000"/>
                  </a:srgbClr>
                </a:solidFill>
                <a:latin typeface="Calibri" panose="020F0502020204030204"/>
              </a:rPr>
              <a:t>Easy development and Maintenance for Non-Programmers </a:t>
            </a:r>
          </a:p>
        </p:txBody>
      </p:sp>
      <p:sp>
        <p:nvSpPr>
          <p:cNvPr id="234" name="TextBox 45">
            <a:extLst>
              <a:ext uri="{FF2B5EF4-FFF2-40B4-BE49-F238E27FC236}">
                <a16:creationId xmlns:a16="http://schemas.microsoft.com/office/drawing/2014/main" id="{07739A8F-ED77-737B-A2B7-127C32C77366}"/>
              </a:ext>
            </a:extLst>
          </p:cNvPr>
          <p:cNvSpPr txBox="1"/>
          <p:nvPr/>
        </p:nvSpPr>
        <p:spPr>
          <a:xfrm>
            <a:off x="7324300" y="5486289"/>
            <a:ext cx="3440456"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Cannot Connect Server Local</a:t>
            </a:r>
          </a:p>
        </p:txBody>
      </p:sp>
      <p:sp>
        <p:nvSpPr>
          <p:cNvPr id="155" name="TextBox 45">
            <a:extLst>
              <a:ext uri="{FF2B5EF4-FFF2-40B4-BE49-F238E27FC236}">
                <a16:creationId xmlns:a16="http://schemas.microsoft.com/office/drawing/2014/main" id="{AA8A383B-DAE9-2705-FB4D-F84688A5ABCA}"/>
              </a:ext>
            </a:extLst>
          </p:cNvPr>
          <p:cNvSpPr txBox="1"/>
          <p:nvPr/>
        </p:nvSpPr>
        <p:spPr>
          <a:xfrm>
            <a:off x="7324299" y="5768622"/>
            <a:ext cx="2758821"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Need Office 365 account</a:t>
            </a:r>
          </a:p>
        </p:txBody>
      </p:sp>
      <p:sp>
        <p:nvSpPr>
          <p:cNvPr id="222" name="TextBox 45">
            <a:extLst>
              <a:ext uri="{FF2B5EF4-FFF2-40B4-BE49-F238E27FC236}">
                <a16:creationId xmlns:a16="http://schemas.microsoft.com/office/drawing/2014/main" id="{0D125DF3-AA8F-5859-7AEF-1710E9326AE3}"/>
              </a:ext>
            </a:extLst>
          </p:cNvPr>
          <p:cNvSpPr txBox="1"/>
          <p:nvPr/>
        </p:nvSpPr>
        <p:spPr>
          <a:xfrm>
            <a:off x="7345715" y="3723677"/>
            <a:ext cx="2230154" cy="369332"/>
          </a:xfrm>
          <a:prstGeom prst="rect">
            <a:avLst/>
          </a:prstGeom>
          <a:noFill/>
        </p:spPr>
        <p:txBody>
          <a:bodyPr wrap="square" numCol="1" rtlCol="0">
            <a:spAutoFit/>
          </a:bodyPr>
          <a:lstStyle/>
          <a:p>
            <a:pPr algn="just" defTabSz="1371600"/>
            <a:r>
              <a:rPr lang="en-US" dirty="0">
                <a:solidFill>
                  <a:prstClr val="black"/>
                </a:solidFill>
                <a:latin typeface="Calibri" panose="020F0502020204030204"/>
              </a:rPr>
              <a:t>Web Based ?</a:t>
            </a:r>
          </a:p>
        </p:txBody>
      </p:sp>
      <p:sp>
        <p:nvSpPr>
          <p:cNvPr id="226" name="TextBox 45">
            <a:extLst>
              <a:ext uri="{FF2B5EF4-FFF2-40B4-BE49-F238E27FC236}">
                <a16:creationId xmlns:a16="http://schemas.microsoft.com/office/drawing/2014/main" id="{17E4423F-F764-8F73-9419-7DB583F2FE8A}"/>
              </a:ext>
            </a:extLst>
          </p:cNvPr>
          <p:cNvSpPr txBox="1"/>
          <p:nvPr/>
        </p:nvSpPr>
        <p:spPr>
          <a:xfrm>
            <a:off x="7345715" y="3984287"/>
            <a:ext cx="4147649" cy="600164"/>
          </a:xfrm>
          <a:prstGeom prst="rect">
            <a:avLst/>
          </a:prstGeom>
          <a:noFill/>
        </p:spPr>
        <p:txBody>
          <a:bodyPr wrap="square" numCol="1" rtlCol="0">
            <a:spAutoFit/>
          </a:bodyPr>
          <a:lstStyle/>
          <a:p>
            <a:pPr defTabSz="1371600"/>
            <a:r>
              <a:rPr lang="en-US" sz="1650" dirty="0">
                <a:solidFill>
                  <a:srgbClr val="FF0000"/>
                </a:solidFill>
                <a:latin typeface="Calibri" panose="020F0502020204030204"/>
              </a:rPr>
              <a:t>Depends on Programmers for Create and Maintenance</a:t>
            </a:r>
          </a:p>
        </p:txBody>
      </p:sp>
      <p:pic>
        <p:nvPicPr>
          <p:cNvPr id="151" name="Grafik 211" descr="Lencana Centang1 dengan isian solid">
            <a:extLst>
              <a:ext uri="{FF2B5EF4-FFF2-40B4-BE49-F238E27FC236}">
                <a16:creationId xmlns:a16="http://schemas.microsoft.com/office/drawing/2014/main" id="{675A3F94-9705-9BB8-2690-9D8002D1212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953237" y="3866781"/>
            <a:ext cx="407541" cy="407541"/>
          </a:xfrm>
          <a:prstGeom prst="rect">
            <a:avLst/>
          </a:prstGeom>
        </p:spPr>
      </p:pic>
      <p:grpSp>
        <p:nvGrpSpPr>
          <p:cNvPr id="63" name="Group 62">
            <a:extLst>
              <a:ext uri="{FF2B5EF4-FFF2-40B4-BE49-F238E27FC236}">
                <a16:creationId xmlns:a16="http://schemas.microsoft.com/office/drawing/2014/main" id="{AE564583-0591-DBE3-A959-491E470FF496}"/>
              </a:ext>
            </a:extLst>
          </p:cNvPr>
          <p:cNvGrpSpPr/>
          <p:nvPr/>
        </p:nvGrpSpPr>
        <p:grpSpPr>
          <a:xfrm>
            <a:off x="6527793" y="1687434"/>
            <a:ext cx="5574918" cy="1384938"/>
            <a:chOff x="4403613" y="1140857"/>
            <a:chExt cx="3716612" cy="972504"/>
          </a:xfrm>
        </p:grpSpPr>
        <p:grpSp>
          <p:nvGrpSpPr>
            <p:cNvPr id="169" name="Group 168">
              <a:extLst>
                <a:ext uri="{FF2B5EF4-FFF2-40B4-BE49-F238E27FC236}">
                  <a16:creationId xmlns:a16="http://schemas.microsoft.com/office/drawing/2014/main" id="{9A61B324-A2A8-61C1-2A23-448C8BE701C0}"/>
                </a:ext>
              </a:extLst>
            </p:cNvPr>
            <p:cNvGrpSpPr/>
            <p:nvPr/>
          </p:nvGrpSpPr>
          <p:grpSpPr>
            <a:xfrm>
              <a:off x="4403613" y="1429611"/>
              <a:ext cx="3716612" cy="683750"/>
              <a:chOff x="7968541" y="1184893"/>
              <a:chExt cx="3716612" cy="271336"/>
            </a:xfrm>
          </p:grpSpPr>
          <p:sp>
            <p:nvSpPr>
              <p:cNvPr id="24" name="TextBox 45">
                <a:extLst>
                  <a:ext uri="{FF2B5EF4-FFF2-40B4-BE49-F238E27FC236}">
                    <a16:creationId xmlns:a16="http://schemas.microsoft.com/office/drawing/2014/main" id="{F247A0DC-41FA-5BFF-586D-CED4BBCB3BEE}"/>
                  </a:ext>
                </a:extLst>
              </p:cNvPr>
              <p:cNvSpPr txBox="1"/>
              <p:nvPr/>
            </p:nvSpPr>
            <p:spPr>
              <a:xfrm>
                <a:off x="7968541" y="1184893"/>
                <a:ext cx="3716612" cy="257293"/>
              </a:xfrm>
              <a:prstGeom prst="rect">
                <a:avLst/>
              </a:prstGeom>
              <a:noFill/>
            </p:spPr>
            <p:txBody>
              <a:bodyPr wrap="square" rtlCol="0">
                <a:spAutoFit/>
              </a:bodyPr>
              <a:lstStyle/>
              <a:p>
                <a:pPr marL="342900" indent="-342900" algn="just" defTabSz="1371600">
                  <a:buFontTx/>
                  <a:buAutoNum type="arabicPeriod"/>
                </a:pPr>
                <a:r>
                  <a:rPr lang="en-US" dirty="0">
                    <a:solidFill>
                      <a:prstClr val="black"/>
                    </a:solidFill>
                    <a:latin typeface="Calibri" panose="020F0502020204030204"/>
                  </a:rPr>
                  <a:t>Create Digitalize system to </a:t>
                </a:r>
                <a:r>
                  <a:rPr lang="en-US" b="1" dirty="0">
                    <a:solidFill>
                      <a:srgbClr val="C00000"/>
                    </a:solidFill>
                    <a:latin typeface="Calibri" panose="020F0502020204030204"/>
                  </a:rPr>
                  <a:t>improve HR Efficiency.</a:t>
                </a:r>
              </a:p>
              <a:p>
                <a:pPr marL="342900" indent="-342900" algn="just" defTabSz="1371600">
                  <a:buFontTx/>
                  <a:buAutoNum type="arabicPeriod"/>
                </a:pPr>
                <a:r>
                  <a:rPr lang="en-US" dirty="0">
                    <a:solidFill>
                      <a:prstClr val="black"/>
                    </a:solidFill>
                    <a:latin typeface="Calibri" panose="020F0502020204030204"/>
                  </a:rPr>
                  <a:t>Create Digital system that is </a:t>
                </a:r>
                <a:r>
                  <a:rPr lang="en-US" b="1" dirty="0">
                    <a:solidFill>
                      <a:srgbClr val="C00000"/>
                    </a:solidFill>
                    <a:latin typeface="Calibri" panose="020F0502020204030204"/>
                  </a:rPr>
                  <a:t>easy to maintain</a:t>
                </a:r>
              </a:p>
              <a:p>
                <a:pPr marL="342900" indent="-342900" algn="just" defTabSz="1371600">
                  <a:buFontTx/>
                  <a:buAutoNum type="arabicPeriod"/>
                </a:pPr>
                <a:r>
                  <a:rPr lang="en-US" dirty="0">
                    <a:solidFill>
                      <a:prstClr val="black"/>
                    </a:solidFill>
                    <a:latin typeface="Calibri" panose="020F0502020204030204"/>
                  </a:rPr>
                  <a:t>Create Visualization for </a:t>
                </a:r>
                <a:r>
                  <a:rPr lang="en-US" b="1" dirty="0">
                    <a:solidFill>
                      <a:srgbClr val="C00000"/>
                    </a:solidFill>
                    <a:latin typeface="Calibri" panose="020F0502020204030204"/>
                  </a:rPr>
                  <a:t>Control</a:t>
                </a:r>
                <a:r>
                  <a:rPr lang="en-US" dirty="0">
                    <a:solidFill>
                      <a:prstClr val="black"/>
                    </a:solidFill>
                    <a:latin typeface="Calibri" panose="020F0502020204030204"/>
                  </a:rPr>
                  <a:t> and Tracked </a:t>
                </a:r>
                <a:r>
                  <a:rPr lang="en-US" b="1" dirty="0">
                    <a:solidFill>
                      <a:srgbClr val="C00000"/>
                    </a:solidFill>
                    <a:latin typeface="Calibri" panose="020F0502020204030204"/>
                  </a:rPr>
                  <a:t>Form</a:t>
                </a:r>
                <a:r>
                  <a:rPr lang="en-US" dirty="0">
                    <a:solidFill>
                      <a:prstClr val="black"/>
                    </a:solidFill>
                    <a:latin typeface="Calibri" panose="020F0502020204030204"/>
                  </a:rPr>
                  <a:t>.</a:t>
                </a:r>
                <a:endParaRPr lang="en-US" b="1" dirty="0">
                  <a:solidFill>
                    <a:srgbClr val="C00000"/>
                  </a:solidFill>
                  <a:latin typeface="Calibri" panose="020F0502020204030204"/>
                </a:endParaRPr>
              </a:p>
            </p:txBody>
          </p:sp>
          <p:sp>
            <p:nvSpPr>
              <p:cNvPr id="59" name="Rectangle 80">
                <a:extLst>
                  <a:ext uri="{FF2B5EF4-FFF2-40B4-BE49-F238E27FC236}">
                    <a16:creationId xmlns:a16="http://schemas.microsoft.com/office/drawing/2014/main" id="{CF7F79A6-E8F6-B87A-874C-9AE65CAAD107}"/>
                  </a:ext>
                </a:extLst>
              </p:cNvPr>
              <p:cNvSpPr/>
              <p:nvPr/>
            </p:nvSpPr>
            <p:spPr>
              <a:xfrm flipV="1">
                <a:off x="7972731" y="1197042"/>
                <a:ext cx="3689002" cy="259187"/>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47" name="Group 16">
              <a:extLst>
                <a:ext uri="{FF2B5EF4-FFF2-40B4-BE49-F238E27FC236}">
                  <a16:creationId xmlns:a16="http://schemas.microsoft.com/office/drawing/2014/main" id="{65153EE6-3D42-5FA6-7ED7-162668078C46}"/>
                </a:ext>
              </a:extLst>
            </p:cNvPr>
            <p:cNvGrpSpPr/>
            <p:nvPr/>
          </p:nvGrpSpPr>
          <p:grpSpPr>
            <a:xfrm>
              <a:off x="4403613" y="1140857"/>
              <a:ext cx="3715245" cy="287969"/>
              <a:chOff x="4704619" y="1081999"/>
              <a:chExt cx="5881145" cy="178053"/>
            </a:xfrm>
            <a:solidFill>
              <a:srgbClr val="002060"/>
            </a:solidFill>
          </p:grpSpPr>
          <p:sp>
            <p:nvSpPr>
              <p:cNvPr id="51" name="Rectangle: Rounded Corners 25">
                <a:extLst>
                  <a:ext uri="{FF2B5EF4-FFF2-40B4-BE49-F238E27FC236}">
                    <a16:creationId xmlns:a16="http://schemas.microsoft.com/office/drawing/2014/main" id="{E8FA8E10-4B34-4EC9-9EEF-2DBCA9D4216D}"/>
                  </a:ext>
                </a:extLst>
              </p:cNvPr>
              <p:cNvSpPr/>
              <p:nvPr/>
            </p:nvSpPr>
            <p:spPr>
              <a:xfrm>
                <a:off x="4704619" y="1081999"/>
                <a:ext cx="5881145" cy="178053"/>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56" name="TextBox 45">
                <a:extLst>
                  <a:ext uri="{FF2B5EF4-FFF2-40B4-BE49-F238E27FC236}">
                    <a16:creationId xmlns:a16="http://schemas.microsoft.com/office/drawing/2014/main" id="{168ED55B-7AF6-BE2B-29BB-3414A4FBC5E0}"/>
                  </a:ext>
                </a:extLst>
              </p:cNvPr>
              <p:cNvSpPr txBox="1"/>
              <p:nvPr/>
            </p:nvSpPr>
            <p:spPr>
              <a:xfrm>
                <a:off x="5460732" y="1085000"/>
                <a:ext cx="4199206" cy="160355"/>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PURPOSE</a:t>
                </a:r>
                <a:endParaRPr lang="en-US" sz="1650" b="1" dirty="0">
                  <a:solidFill>
                    <a:prstClr val="white"/>
                  </a:solidFill>
                  <a:latin typeface="Arial" panose="020B0604020202020204" pitchFamily="34" charset="0"/>
                  <a:cs typeface="Arial" panose="020B0604020202020204" pitchFamily="34" charset="0"/>
                </a:endParaRPr>
              </a:p>
            </p:txBody>
          </p:sp>
        </p:grpSp>
      </p:grpSp>
      <p:sp>
        <p:nvSpPr>
          <p:cNvPr id="168" name="TextBox 45">
            <a:extLst>
              <a:ext uri="{FF2B5EF4-FFF2-40B4-BE49-F238E27FC236}">
                <a16:creationId xmlns:a16="http://schemas.microsoft.com/office/drawing/2014/main" id="{F5979B06-800F-AE3F-EE78-25543FBB2EB3}"/>
              </a:ext>
            </a:extLst>
          </p:cNvPr>
          <p:cNvSpPr txBox="1"/>
          <p:nvPr/>
        </p:nvSpPr>
        <p:spPr>
          <a:xfrm>
            <a:off x="481104" y="3911656"/>
            <a:ext cx="656025" cy="300082"/>
          </a:xfrm>
          <a:prstGeom prst="rect">
            <a:avLst/>
          </a:prstGeom>
          <a:noFill/>
        </p:spPr>
        <p:txBody>
          <a:bodyPr wrap="square" rtlCol="0">
            <a:spAutoFit/>
          </a:bodyPr>
          <a:lstStyle/>
          <a:p>
            <a:pPr algn="just" defTabSz="1371600"/>
            <a:r>
              <a:rPr lang="en-US" sz="1350" b="1" dirty="0">
                <a:solidFill>
                  <a:prstClr val="white"/>
                </a:solidFill>
                <a:latin typeface="Calibri" panose="020F0502020204030204"/>
              </a:rPr>
              <a:t>USER</a:t>
            </a:r>
          </a:p>
        </p:txBody>
      </p:sp>
      <p:sp>
        <p:nvSpPr>
          <p:cNvPr id="191" name="Rectangle: Rounded Corners 186">
            <a:extLst>
              <a:ext uri="{FF2B5EF4-FFF2-40B4-BE49-F238E27FC236}">
                <a16:creationId xmlns:a16="http://schemas.microsoft.com/office/drawing/2014/main" id="{8E353FCC-6E27-667D-23F5-3C30A2C7683A}"/>
              </a:ext>
            </a:extLst>
          </p:cNvPr>
          <p:cNvSpPr/>
          <p:nvPr/>
        </p:nvSpPr>
        <p:spPr>
          <a:xfrm>
            <a:off x="1642854" y="3718685"/>
            <a:ext cx="3069429" cy="40314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5" name="Rectangle 80">
            <a:extLst>
              <a:ext uri="{FF2B5EF4-FFF2-40B4-BE49-F238E27FC236}">
                <a16:creationId xmlns:a16="http://schemas.microsoft.com/office/drawing/2014/main" id="{9CA75FDE-9C01-2B40-A917-A343178FD598}"/>
              </a:ext>
            </a:extLst>
          </p:cNvPr>
          <p:cNvSpPr/>
          <p:nvPr/>
        </p:nvSpPr>
        <p:spPr>
          <a:xfrm flipV="1">
            <a:off x="308956" y="3911651"/>
            <a:ext cx="5697365" cy="54096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31" name="TextBox 45">
            <a:extLst>
              <a:ext uri="{FF2B5EF4-FFF2-40B4-BE49-F238E27FC236}">
                <a16:creationId xmlns:a16="http://schemas.microsoft.com/office/drawing/2014/main" id="{6CFBB70D-CCFD-BD6F-0401-424D36EA526C}"/>
              </a:ext>
            </a:extLst>
          </p:cNvPr>
          <p:cNvSpPr txBox="1"/>
          <p:nvPr/>
        </p:nvSpPr>
        <p:spPr>
          <a:xfrm>
            <a:off x="939495" y="6519922"/>
            <a:ext cx="2146668" cy="577081"/>
          </a:xfrm>
          <a:prstGeom prst="rect">
            <a:avLst/>
          </a:prstGeom>
          <a:noFill/>
        </p:spPr>
        <p:txBody>
          <a:bodyPr wrap="square" rtlCol="0">
            <a:spAutoFit/>
          </a:bodyPr>
          <a:lstStyle/>
          <a:p>
            <a:pPr algn="just" defTabSz="1371600"/>
            <a:r>
              <a:rPr lang="en-US" sz="1575" b="1" dirty="0">
                <a:solidFill>
                  <a:srgbClr val="C00000"/>
                </a:solidFill>
                <a:latin typeface="Calibri" panose="020F0502020204030204"/>
              </a:rPr>
              <a:t>Difficult to Monitoring </a:t>
            </a:r>
            <a:r>
              <a:rPr lang="en-US" sz="1575" dirty="0">
                <a:solidFill>
                  <a:prstClr val="black"/>
                </a:solidFill>
                <a:latin typeface="Calibri" panose="020F0502020204030204"/>
              </a:rPr>
              <a:t>Employee Request</a:t>
            </a:r>
          </a:p>
        </p:txBody>
      </p:sp>
      <p:pic>
        <p:nvPicPr>
          <p:cNvPr id="133" name="Grafik 26" descr="Papan Klip Tercampur dengan isian solid">
            <a:extLst>
              <a:ext uri="{FF2B5EF4-FFF2-40B4-BE49-F238E27FC236}">
                <a16:creationId xmlns:a16="http://schemas.microsoft.com/office/drawing/2014/main" id="{54A985EC-9DD9-B392-FA04-8719F337613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553539" y="6606726"/>
            <a:ext cx="448257" cy="448257"/>
          </a:xfrm>
          <a:prstGeom prst="rect">
            <a:avLst/>
          </a:prstGeom>
        </p:spPr>
      </p:pic>
      <p:sp>
        <p:nvSpPr>
          <p:cNvPr id="136" name="TextBox 45">
            <a:extLst>
              <a:ext uri="{FF2B5EF4-FFF2-40B4-BE49-F238E27FC236}">
                <a16:creationId xmlns:a16="http://schemas.microsoft.com/office/drawing/2014/main" id="{6F964D99-7E09-A5B0-F6AE-008A226C1718}"/>
              </a:ext>
            </a:extLst>
          </p:cNvPr>
          <p:cNvSpPr txBox="1"/>
          <p:nvPr/>
        </p:nvSpPr>
        <p:spPr>
          <a:xfrm>
            <a:off x="3880528" y="6519922"/>
            <a:ext cx="1765073" cy="577081"/>
          </a:xfrm>
          <a:prstGeom prst="rect">
            <a:avLst/>
          </a:prstGeom>
          <a:noFill/>
        </p:spPr>
        <p:txBody>
          <a:bodyPr wrap="square" rtlCol="0">
            <a:spAutoFit/>
          </a:bodyPr>
          <a:lstStyle/>
          <a:p>
            <a:pPr algn="just" defTabSz="1371600"/>
            <a:r>
              <a:rPr lang="en-US" sz="1575" dirty="0">
                <a:solidFill>
                  <a:prstClr val="black"/>
                </a:solidFill>
                <a:latin typeface="Calibri" panose="020F0502020204030204"/>
              </a:rPr>
              <a:t>Approval flow is </a:t>
            </a:r>
            <a:r>
              <a:rPr lang="en-US" sz="1575" b="1" dirty="0">
                <a:solidFill>
                  <a:srgbClr val="C00000"/>
                </a:solidFill>
                <a:latin typeface="Calibri" panose="020F0502020204030204"/>
              </a:rPr>
              <a:t>Not tracked </a:t>
            </a:r>
            <a:endParaRPr lang="en-US" sz="1575" dirty="0">
              <a:solidFill>
                <a:prstClr val="black"/>
              </a:solidFill>
              <a:latin typeface="Calibri" panose="020F0502020204030204"/>
            </a:endParaRPr>
          </a:p>
        </p:txBody>
      </p:sp>
      <p:grpSp>
        <p:nvGrpSpPr>
          <p:cNvPr id="158" name="Group 157">
            <a:extLst>
              <a:ext uri="{FF2B5EF4-FFF2-40B4-BE49-F238E27FC236}">
                <a16:creationId xmlns:a16="http://schemas.microsoft.com/office/drawing/2014/main" id="{A09C7F62-87BB-7E81-02E3-491AB993F52A}"/>
              </a:ext>
            </a:extLst>
          </p:cNvPr>
          <p:cNvGrpSpPr/>
          <p:nvPr/>
        </p:nvGrpSpPr>
        <p:grpSpPr>
          <a:xfrm>
            <a:off x="3398361" y="6519922"/>
            <a:ext cx="539055" cy="600167"/>
            <a:chOff x="6723377" y="4238750"/>
            <a:chExt cx="914400" cy="914400"/>
          </a:xfrm>
          <a:solidFill>
            <a:schemeClr val="accent1"/>
          </a:solidFill>
        </p:grpSpPr>
        <p:pic>
          <p:nvPicPr>
            <p:cNvPr id="140" name="Graphic 139" descr="Map with pin outline">
              <a:extLst>
                <a:ext uri="{FF2B5EF4-FFF2-40B4-BE49-F238E27FC236}">
                  <a16:creationId xmlns:a16="http://schemas.microsoft.com/office/drawing/2014/main" id="{4653350F-9387-89E8-FB51-AC4750E9769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6890356" y="4488409"/>
              <a:ext cx="535539" cy="535539"/>
            </a:xfrm>
            <a:prstGeom prst="rect">
              <a:avLst/>
            </a:prstGeom>
          </p:spPr>
        </p:pic>
        <p:pic>
          <p:nvPicPr>
            <p:cNvPr id="156" name="Graphic 155" descr="Browser window outline">
              <a:extLst>
                <a:ext uri="{FF2B5EF4-FFF2-40B4-BE49-F238E27FC236}">
                  <a16:creationId xmlns:a16="http://schemas.microsoft.com/office/drawing/2014/main" id="{22D12A5B-8D15-AFB0-274D-ECD2216561C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6723377" y="4238750"/>
              <a:ext cx="914400" cy="914400"/>
            </a:xfrm>
            <a:prstGeom prst="rect">
              <a:avLst/>
            </a:prstGeom>
          </p:spPr>
        </p:pic>
      </p:grpSp>
      <p:sp>
        <p:nvSpPr>
          <p:cNvPr id="159" name="TextBox 158">
            <a:extLst>
              <a:ext uri="{FF2B5EF4-FFF2-40B4-BE49-F238E27FC236}">
                <a16:creationId xmlns:a16="http://schemas.microsoft.com/office/drawing/2014/main" id="{C8C6B2C6-A929-0643-9B79-1F61660800AE}"/>
              </a:ext>
            </a:extLst>
          </p:cNvPr>
          <p:cNvSpPr txBox="1"/>
          <p:nvPr/>
        </p:nvSpPr>
        <p:spPr>
          <a:xfrm>
            <a:off x="3473032" y="8618524"/>
            <a:ext cx="2023514" cy="623248"/>
          </a:xfrm>
          <a:prstGeom prst="rect">
            <a:avLst/>
          </a:prstGeom>
          <a:noFill/>
        </p:spPr>
        <p:txBody>
          <a:bodyPr wrap="square" rtlCol="0">
            <a:spAutoFit/>
          </a:bodyPr>
          <a:lstStyle/>
          <a:p>
            <a:pPr defTabSz="1371600"/>
            <a:r>
              <a:rPr lang="en-US" sz="1650" dirty="0">
                <a:solidFill>
                  <a:prstClr val="black"/>
                </a:solidFill>
                <a:latin typeface="Calibri" panose="020F0502020204030204"/>
              </a:rPr>
              <a:t>1 Digital form = </a:t>
            </a:r>
          </a:p>
          <a:p>
            <a:pPr defTabSz="1371600"/>
            <a:r>
              <a:rPr lang="en-US" b="1" dirty="0">
                <a:solidFill>
                  <a:srgbClr val="C00000"/>
                </a:solidFill>
                <a:latin typeface="Calibri" panose="020F0502020204030204"/>
              </a:rPr>
              <a:t>25 Million</a:t>
            </a:r>
            <a:endParaRPr lang="en-US" sz="1650" b="1" dirty="0">
              <a:solidFill>
                <a:srgbClr val="C00000"/>
              </a:solidFill>
              <a:latin typeface="Calibri" panose="020F0502020204030204"/>
            </a:endParaRPr>
          </a:p>
        </p:txBody>
      </p:sp>
      <p:sp>
        <p:nvSpPr>
          <p:cNvPr id="170" name="Rectangle: Rounded Corners 169">
            <a:hlinkClick r:id="" action="ppaction://noaction"/>
            <a:extLst>
              <a:ext uri="{FF2B5EF4-FFF2-40B4-BE49-F238E27FC236}">
                <a16:creationId xmlns:a16="http://schemas.microsoft.com/office/drawing/2014/main" id="{41EB3748-1C94-1998-2E08-1E302B7BF73D}"/>
              </a:ext>
            </a:extLst>
          </p:cNvPr>
          <p:cNvSpPr/>
          <p:nvPr/>
        </p:nvSpPr>
        <p:spPr>
          <a:xfrm>
            <a:off x="2287393" y="8510126"/>
            <a:ext cx="840923" cy="2113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900" dirty="0">
                <a:solidFill>
                  <a:prstClr val="black"/>
                </a:solidFill>
                <a:latin typeface="Calibri" panose="020F0502020204030204"/>
              </a:rPr>
              <a:t>Detail Form</a:t>
            </a:r>
          </a:p>
        </p:txBody>
      </p:sp>
      <p:sp>
        <p:nvSpPr>
          <p:cNvPr id="198" name="TextBox 97">
            <a:extLst>
              <a:ext uri="{FF2B5EF4-FFF2-40B4-BE49-F238E27FC236}">
                <a16:creationId xmlns:a16="http://schemas.microsoft.com/office/drawing/2014/main" id="{8E4EB2D8-D1DC-7926-1F61-EF4F725926A6}"/>
              </a:ext>
            </a:extLst>
          </p:cNvPr>
          <p:cNvSpPr txBox="1"/>
          <p:nvPr/>
        </p:nvSpPr>
        <p:spPr>
          <a:xfrm>
            <a:off x="17274012" y="9594102"/>
            <a:ext cx="1013988" cy="369332"/>
          </a:xfrm>
          <a:prstGeom prst="rect">
            <a:avLst/>
          </a:prstGeom>
          <a:noFill/>
        </p:spPr>
        <p:txBody>
          <a:bodyPr wrap="square" rtlCol="0">
            <a:spAutoFit/>
          </a:bodyPr>
          <a:lstStyle/>
          <a:p>
            <a:pPr algn="ctr" defTabSz="1371600"/>
            <a:r>
              <a:rPr lang="en-US" b="1" dirty="0">
                <a:solidFill>
                  <a:srgbClr val="CC5709"/>
                </a:solidFill>
                <a:latin typeface="Calibri" panose="020F0502020204030204"/>
              </a:rPr>
              <a:t>1/4</a:t>
            </a:r>
          </a:p>
        </p:txBody>
      </p:sp>
      <p:grpSp>
        <p:nvGrpSpPr>
          <p:cNvPr id="44" name="Group 43">
            <a:extLst>
              <a:ext uri="{FF2B5EF4-FFF2-40B4-BE49-F238E27FC236}">
                <a16:creationId xmlns:a16="http://schemas.microsoft.com/office/drawing/2014/main" id="{E8DB6A58-E67E-C93C-F56F-745683E4E219}"/>
              </a:ext>
            </a:extLst>
          </p:cNvPr>
          <p:cNvGrpSpPr/>
          <p:nvPr/>
        </p:nvGrpSpPr>
        <p:grpSpPr>
          <a:xfrm>
            <a:off x="12529347" y="1666674"/>
            <a:ext cx="5574918" cy="2134853"/>
            <a:chOff x="12172000" y="3827262"/>
            <a:chExt cx="3716612" cy="1423235"/>
          </a:xfrm>
        </p:grpSpPr>
        <p:sp>
          <p:nvSpPr>
            <p:cNvPr id="27" name="Rectangle 80">
              <a:extLst>
                <a:ext uri="{FF2B5EF4-FFF2-40B4-BE49-F238E27FC236}">
                  <a16:creationId xmlns:a16="http://schemas.microsoft.com/office/drawing/2014/main" id="{4CD3F2A9-73D7-F457-6AA3-CB3A1549833E}"/>
                </a:ext>
              </a:extLst>
            </p:cNvPr>
            <p:cNvSpPr/>
            <p:nvPr/>
          </p:nvSpPr>
          <p:spPr>
            <a:xfrm flipV="1">
              <a:off x="12187779" y="4163614"/>
              <a:ext cx="3680505" cy="108688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35" name="Group 34">
              <a:extLst>
                <a:ext uri="{FF2B5EF4-FFF2-40B4-BE49-F238E27FC236}">
                  <a16:creationId xmlns:a16="http://schemas.microsoft.com/office/drawing/2014/main" id="{5EA6356C-78EF-8B5F-2A5F-150D689359B4}"/>
                </a:ext>
              </a:extLst>
            </p:cNvPr>
            <p:cNvGrpSpPr/>
            <p:nvPr/>
          </p:nvGrpSpPr>
          <p:grpSpPr>
            <a:xfrm>
              <a:off x="12172000" y="3827262"/>
              <a:ext cx="3716612" cy="287970"/>
              <a:chOff x="3306929" y="1110117"/>
              <a:chExt cx="17755323" cy="179906"/>
            </a:xfrm>
            <a:solidFill>
              <a:srgbClr val="002060"/>
            </a:solidFill>
          </p:grpSpPr>
          <p:sp>
            <p:nvSpPr>
              <p:cNvPr id="36" name="Rectangle: Rounded Corners 35">
                <a:extLst>
                  <a:ext uri="{FF2B5EF4-FFF2-40B4-BE49-F238E27FC236}">
                    <a16:creationId xmlns:a16="http://schemas.microsoft.com/office/drawing/2014/main" id="{3AFF2DBE-E722-F0CD-2741-1A830FB4238B}"/>
                  </a:ext>
                </a:extLst>
              </p:cNvPr>
              <p:cNvSpPr/>
              <p:nvPr/>
            </p:nvSpPr>
            <p:spPr>
              <a:xfrm>
                <a:off x="3306929" y="1110117"/>
                <a:ext cx="17755323" cy="17990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9" name="TextBox 45">
                <a:extLst>
                  <a:ext uri="{FF2B5EF4-FFF2-40B4-BE49-F238E27FC236}">
                    <a16:creationId xmlns:a16="http://schemas.microsoft.com/office/drawing/2014/main" id="{86A545AF-52D5-ACC8-87AD-99A00A5F4C2C}"/>
                  </a:ext>
                </a:extLst>
              </p:cNvPr>
              <p:cNvSpPr txBox="1"/>
              <p:nvPr/>
            </p:nvSpPr>
            <p:spPr>
              <a:xfrm>
                <a:off x="9815910" y="1115272"/>
                <a:ext cx="4199207" cy="153824"/>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TARGET</a:t>
                </a:r>
                <a:endParaRPr lang="en-US" sz="1650" b="1" dirty="0">
                  <a:solidFill>
                    <a:prstClr val="white"/>
                  </a:solidFill>
                  <a:latin typeface="Arial" panose="020B0604020202020204" pitchFamily="34" charset="0"/>
                  <a:cs typeface="Arial" panose="020B0604020202020204" pitchFamily="34" charset="0"/>
                </a:endParaRPr>
              </a:p>
            </p:txBody>
          </p:sp>
        </p:grpSp>
        <p:sp>
          <p:nvSpPr>
            <p:cNvPr id="42" name="TextBox 45">
              <a:extLst>
                <a:ext uri="{FF2B5EF4-FFF2-40B4-BE49-F238E27FC236}">
                  <a16:creationId xmlns:a16="http://schemas.microsoft.com/office/drawing/2014/main" id="{9DF8C5BA-D296-85E8-32C7-712C93EBEAD3}"/>
                </a:ext>
              </a:extLst>
            </p:cNvPr>
            <p:cNvSpPr txBox="1"/>
            <p:nvPr/>
          </p:nvSpPr>
          <p:spPr>
            <a:xfrm>
              <a:off x="12194331" y="4176481"/>
              <a:ext cx="3550857" cy="984885"/>
            </a:xfrm>
            <a:prstGeom prst="rect">
              <a:avLst/>
            </a:prstGeom>
            <a:noFill/>
          </p:spPr>
          <p:txBody>
            <a:bodyPr wrap="square" rtlCol="0">
              <a:spAutoFit/>
            </a:bodyPr>
            <a:lstStyle/>
            <a:p>
              <a:pPr marL="342900" indent="-342900" algn="just" defTabSz="1371600">
                <a:buFont typeface="+mj-lt"/>
                <a:buAutoNum type="arabicPeriod"/>
              </a:pPr>
              <a:r>
                <a:rPr lang="en-US" dirty="0">
                  <a:solidFill>
                    <a:prstClr val="black"/>
                  </a:solidFill>
                  <a:latin typeface="Calibri" panose="020F0502020204030204"/>
                </a:rPr>
                <a:t>Reduce </a:t>
              </a:r>
              <a:r>
                <a:rPr lang="en-US" b="1" dirty="0">
                  <a:solidFill>
                    <a:prstClr val="black"/>
                  </a:solidFill>
                  <a:latin typeface="Calibri" panose="020F0502020204030204"/>
                </a:rPr>
                <a:t>74 paper</a:t>
              </a:r>
              <a:r>
                <a:rPr lang="en-US" dirty="0">
                  <a:solidFill>
                    <a:prstClr val="black"/>
                  </a:solidFill>
                  <a:latin typeface="Calibri" panose="020F0502020204030204"/>
                </a:rPr>
                <a:t> / year , Reduce Cost Software Development </a:t>
              </a:r>
              <a:r>
                <a:rPr lang="en-US" b="1" dirty="0">
                  <a:solidFill>
                    <a:prstClr val="black"/>
                  </a:solidFill>
                  <a:latin typeface="Calibri" panose="020F0502020204030204"/>
                </a:rPr>
                <a:t>50 Million, </a:t>
              </a:r>
              <a:r>
                <a:rPr lang="en-US" dirty="0">
                  <a:solidFill>
                    <a:prstClr val="black"/>
                  </a:solidFill>
                  <a:latin typeface="Calibri" panose="020F0502020204030204"/>
                </a:rPr>
                <a:t>Reduce Man Hour </a:t>
              </a:r>
              <a:r>
                <a:rPr lang="en-US" b="1" dirty="0">
                  <a:solidFill>
                    <a:prstClr val="black"/>
                  </a:solidFill>
                  <a:latin typeface="Calibri" panose="020F0502020204030204"/>
                </a:rPr>
                <a:t>15 Minutes</a:t>
              </a:r>
              <a:r>
                <a:rPr lang="en-US" dirty="0">
                  <a:solidFill>
                    <a:prstClr val="black"/>
                  </a:solidFill>
                  <a:latin typeface="Calibri" panose="020F0502020204030204"/>
                </a:rPr>
                <a:t>. </a:t>
              </a:r>
            </a:p>
            <a:p>
              <a:pPr marL="342900" indent="-342900" algn="just" defTabSz="1371600">
                <a:buFont typeface="+mj-lt"/>
                <a:buAutoNum type="arabicPeriod"/>
              </a:pPr>
              <a:r>
                <a:rPr lang="en-US" dirty="0">
                  <a:solidFill>
                    <a:prstClr val="black"/>
                  </a:solidFill>
                  <a:latin typeface="Calibri" panose="020F0502020204030204"/>
                </a:rPr>
                <a:t>Create Connection From Local To Power Platform</a:t>
              </a:r>
            </a:p>
            <a:p>
              <a:pPr marL="342900" indent="-342900" algn="just" defTabSz="1371600">
                <a:buFont typeface="+mj-lt"/>
                <a:buAutoNum type="arabicPeriod"/>
              </a:pPr>
              <a:r>
                <a:rPr lang="en-US" dirty="0">
                  <a:solidFill>
                    <a:prstClr val="black"/>
                  </a:solidFill>
                  <a:latin typeface="Calibri" panose="020F0502020204030204"/>
                </a:rPr>
                <a:t>Create System using Power Platform</a:t>
              </a:r>
            </a:p>
          </p:txBody>
        </p:sp>
      </p:grpSp>
      <p:sp>
        <p:nvSpPr>
          <p:cNvPr id="132" name="TextBox 45">
            <a:extLst>
              <a:ext uri="{FF2B5EF4-FFF2-40B4-BE49-F238E27FC236}">
                <a16:creationId xmlns:a16="http://schemas.microsoft.com/office/drawing/2014/main" id="{2B0FE2CE-39FE-C4A0-E407-093F92109F4B}"/>
              </a:ext>
            </a:extLst>
          </p:cNvPr>
          <p:cNvSpPr txBox="1"/>
          <p:nvPr/>
        </p:nvSpPr>
        <p:spPr>
          <a:xfrm>
            <a:off x="1558639" y="3672672"/>
            <a:ext cx="3226991" cy="415498"/>
          </a:xfrm>
          <a:prstGeom prst="rect">
            <a:avLst/>
          </a:prstGeom>
          <a:noFill/>
          <a:ln>
            <a:noFill/>
          </a:ln>
        </p:spPr>
        <p:txBody>
          <a:bodyPr wrap="square" rtlCol="0">
            <a:spAutoFit/>
          </a:bodyPr>
          <a:lstStyle/>
          <a:p>
            <a:pPr algn="ctr" defTabSz="1371600"/>
            <a:r>
              <a:rPr lang="en-US" sz="2100" b="1" dirty="0">
                <a:solidFill>
                  <a:prstClr val="white"/>
                </a:solidFill>
                <a:latin typeface="Arial" panose="020B0604020202020204" pitchFamily="34" charset="0"/>
                <a:cs typeface="Arial" panose="020B0604020202020204" pitchFamily="34" charset="0"/>
              </a:rPr>
              <a:t>MASALAH</a:t>
            </a:r>
          </a:p>
        </p:txBody>
      </p:sp>
      <p:sp>
        <p:nvSpPr>
          <p:cNvPr id="192" name="TextBox 45">
            <a:extLst>
              <a:ext uri="{FF2B5EF4-FFF2-40B4-BE49-F238E27FC236}">
                <a16:creationId xmlns:a16="http://schemas.microsoft.com/office/drawing/2014/main" id="{6EB0C711-EA0F-2669-808E-F327A87E07A7}"/>
              </a:ext>
            </a:extLst>
          </p:cNvPr>
          <p:cNvSpPr txBox="1"/>
          <p:nvPr/>
        </p:nvSpPr>
        <p:spPr>
          <a:xfrm>
            <a:off x="470872" y="4110688"/>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USER</a:t>
            </a:r>
            <a:endParaRPr lang="en-US" sz="2400" dirty="0">
              <a:solidFill>
                <a:prstClr val="black"/>
              </a:solidFill>
              <a:latin typeface="Calibri" panose="020F0502020204030204"/>
            </a:endParaRPr>
          </a:p>
        </p:txBody>
      </p:sp>
      <p:sp>
        <p:nvSpPr>
          <p:cNvPr id="195" name="TextBox 45">
            <a:extLst>
              <a:ext uri="{FF2B5EF4-FFF2-40B4-BE49-F238E27FC236}">
                <a16:creationId xmlns:a16="http://schemas.microsoft.com/office/drawing/2014/main" id="{9A982FD0-7C0C-2E84-AC08-CCE2EE0B27AF}"/>
              </a:ext>
            </a:extLst>
          </p:cNvPr>
          <p:cNvSpPr txBox="1"/>
          <p:nvPr/>
        </p:nvSpPr>
        <p:spPr>
          <a:xfrm>
            <a:off x="648005" y="5903056"/>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HR</a:t>
            </a:r>
            <a:endParaRPr lang="en-US" sz="2400" dirty="0">
              <a:solidFill>
                <a:prstClr val="black"/>
              </a:solidFill>
              <a:latin typeface="Calibri" panose="020F0502020204030204"/>
            </a:endParaRPr>
          </a:p>
        </p:txBody>
      </p:sp>
      <p:sp>
        <p:nvSpPr>
          <p:cNvPr id="201" name="Rectangle: Rounded Corners 25">
            <a:extLst>
              <a:ext uri="{FF2B5EF4-FFF2-40B4-BE49-F238E27FC236}">
                <a16:creationId xmlns:a16="http://schemas.microsoft.com/office/drawing/2014/main" id="{CDCB216E-D987-054D-4B14-B35AFE4DB6F4}"/>
              </a:ext>
            </a:extLst>
          </p:cNvPr>
          <p:cNvSpPr/>
          <p:nvPr/>
        </p:nvSpPr>
        <p:spPr>
          <a:xfrm>
            <a:off x="6531851" y="3220478"/>
            <a:ext cx="4961514" cy="451164"/>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How To Digitalize all Form</a:t>
            </a:r>
            <a:endParaRPr lang="en-US" sz="2700" dirty="0">
              <a:solidFill>
                <a:prstClr val="white"/>
              </a:solidFill>
              <a:latin typeface="Calibri" panose="020F0502020204030204"/>
            </a:endParaRPr>
          </a:p>
        </p:txBody>
      </p:sp>
      <p:sp>
        <p:nvSpPr>
          <p:cNvPr id="236" name="Rectangle 80">
            <a:extLst>
              <a:ext uri="{FF2B5EF4-FFF2-40B4-BE49-F238E27FC236}">
                <a16:creationId xmlns:a16="http://schemas.microsoft.com/office/drawing/2014/main" id="{6E03EDBA-C9D0-221F-9370-8CFEA9C6093A}"/>
              </a:ext>
            </a:extLst>
          </p:cNvPr>
          <p:cNvSpPr/>
          <p:nvPr/>
        </p:nvSpPr>
        <p:spPr>
          <a:xfrm flipV="1">
            <a:off x="369452" y="4192579"/>
            <a:ext cx="5567352" cy="1744976"/>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7" name="Rectangle 80">
            <a:extLst>
              <a:ext uri="{FF2B5EF4-FFF2-40B4-BE49-F238E27FC236}">
                <a16:creationId xmlns:a16="http://schemas.microsoft.com/office/drawing/2014/main" id="{D64ADF7B-3EC7-8EDF-1061-543D5A8D2D0D}"/>
              </a:ext>
            </a:extLst>
          </p:cNvPr>
          <p:cNvSpPr/>
          <p:nvPr/>
        </p:nvSpPr>
        <p:spPr>
          <a:xfrm flipV="1">
            <a:off x="369452" y="6031448"/>
            <a:ext cx="5567352" cy="3229494"/>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49" name="Group 248">
            <a:extLst>
              <a:ext uri="{FF2B5EF4-FFF2-40B4-BE49-F238E27FC236}">
                <a16:creationId xmlns:a16="http://schemas.microsoft.com/office/drawing/2014/main" id="{539E5FB4-3700-A946-6D05-B5507B342FBD}"/>
              </a:ext>
            </a:extLst>
          </p:cNvPr>
          <p:cNvGrpSpPr/>
          <p:nvPr/>
        </p:nvGrpSpPr>
        <p:grpSpPr>
          <a:xfrm>
            <a:off x="12464402" y="4064351"/>
            <a:ext cx="5663718" cy="5290904"/>
            <a:chOff x="8309601" y="2973033"/>
            <a:chExt cx="3775812" cy="3527269"/>
          </a:xfrm>
        </p:grpSpPr>
        <p:sp>
          <p:nvSpPr>
            <p:cNvPr id="109" name="Rectangle: Rounded Corners 186">
              <a:extLst>
                <a:ext uri="{FF2B5EF4-FFF2-40B4-BE49-F238E27FC236}">
                  <a16:creationId xmlns:a16="http://schemas.microsoft.com/office/drawing/2014/main" id="{B8DF1479-4CFE-5B2A-66C7-E03913E77DB3}"/>
                </a:ext>
              </a:extLst>
            </p:cNvPr>
            <p:cNvSpPr/>
            <p:nvPr/>
          </p:nvSpPr>
          <p:spPr>
            <a:xfrm>
              <a:off x="8309601" y="2973999"/>
              <a:ext cx="3775812" cy="27699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2" name="TextBox 45">
              <a:extLst>
                <a:ext uri="{FF2B5EF4-FFF2-40B4-BE49-F238E27FC236}">
                  <a16:creationId xmlns:a16="http://schemas.microsoft.com/office/drawing/2014/main" id="{DA176D6C-32F9-C928-BA0F-DD5E98892F26}"/>
                </a:ext>
              </a:extLst>
            </p:cNvPr>
            <p:cNvSpPr txBox="1"/>
            <p:nvPr/>
          </p:nvSpPr>
          <p:spPr>
            <a:xfrm>
              <a:off x="8839802" y="2973033"/>
              <a:ext cx="2788879" cy="246221"/>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ACTIVITY </a:t>
              </a:r>
              <a:endParaRPr lang="en-US" sz="1650" b="1" dirty="0">
                <a:solidFill>
                  <a:prstClr val="white"/>
                </a:solidFill>
                <a:latin typeface="Arial" panose="020B0604020202020204" pitchFamily="34" charset="0"/>
                <a:cs typeface="Arial" panose="020B0604020202020204" pitchFamily="34" charset="0"/>
              </a:endParaRPr>
            </a:p>
          </p:txBody>
        </p:sp>
        <p:sp>
          <p:nvSpPr>
            <p:cNvPr id="116" name="TextBox 96">
              <a:extLst>
                <a:ext uri="{FF2B5EF4-FFF2-40B4-BE49-F238E27FC236}">
                  <a16:creationId xmlns:a16="http://schemas.microsoft.com/office/drawing/2014/main" id="{8734A3A5-4ADA-7B9B-23FF-9C3245064281}"/>
                </a:ext>
              </a:extLst>
            </p:cNvPr>
            <p:cNvSpPr txBox="1"/>
            <p:nvPr/>
          </p:nvSpPr>
          <p:spPr>
            <a:xfrm>
              <a:off x="10939747" y="3843723"/>
              <a:ext cx="1105859"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E-Access Based </a:t>
              </a:r>
              <a:r>
                <a:rPr lang="en-US" sz="1650" b="1" dirty="0">
                  <a:solidFill>
                    <a:srgbClr val="C00000"/>
                  </a:solidFill>
                  <a:latin typeface="Calibri" panose="020F0502020204030204"/>
                </a:rPr>
                <a:t>Power Platform </a:t>
              </a:r>
            </a:p>
          </p:txBody>
        </p:sp>
        <p:pic>
          <p:nvPicPr>
            <p:cNvPr id="182" name="Gambar 181">
              <a:extLst>
                <a:ext uri="{FF2B5EF4-FFF2-40B4-BE49-F238E27FC236}">
                  <a16:creationId xmlns:a16="http://schemas.microsoft.com/office/drawing/2014/main" id="{FF4B1B63-354F-34C6-6790-1F45D2455E7B}"/>
                </a:ext>
              </a:extLst>
            </p:cNvPr>
            <p:cNvPicPr>
              <a:picLocks noChangeAspect="1"/>
            </p:cNvPicPr>
            <p:nvPr/>
          </p:nvPicPr>
          <p:blipFill>
            <a:blip r:embed="rId24"/>
            <a:stretch>
              <a:fillRect/>
            </a:stretch>
          </p:blipFill>
          <p:spPr>
            <a:xfrm>
              <a:off x="10477824" y="3998986"/>
              <a:ext cx="386396" cy="386396"/>
            </a:xfrm>
            <a:prstGeom prst="rect">
              <a:avLst/>
            </a:prstGeom>
          </p:spPr>
        </p:pic>
        <p:grpSp>
          <p:nvGrpSpPr>
            <p:cNvPr id="78" name="Group 77">
              <a:extLst>
                <a:ext uri="{FF2B5EF4-FFF2-40B4-BE49-F238E27FC236}">
                  <a16:creationId xmlns:a16="http://schemas.microsoft.com/office/drawing/2014/main" id="{E0C92AE9-3D8A-3097-1133-6B5FF67CD0A3}"/>
                </a:ext>
              </a:extLst>
            </p:cNvPr>
            <p:cNvGrpSpPr/>
            <p:nvPr/>
          </p:nvGrpSpPr>
          <p:grpSpPr>
            <a:xfrm>
              <a:off x="8519330" y="3827062"/>
              <a:ext cx="1665991" cy="615553"/>
              <a:chOff x="8379568" y="3853234"/>
              <a:chExt cx="1665991" cy="615553"/>
            </a:xfrm>
          </p:grpSpPr>
          <p:sp>
            <p:nvSpPr>
              <p:cNvPr id="90" name="TextBox 96">
                <a:extLst>
                  <a:ext uri="{FF2B5EF4-FFF2-40B4-BE49-F238E27FC236}">
                    <a16:creationId xmlns:a16="http://schemas.microsoft.com/office/drawing/2014/main" id="{AF6D524F-DAF6-1F5E-84CA-A7EE3382761F}"/>
                  </a:ext>
                </a:extLst>
              </p:cNvPr>
              <p:cNvSpPr txBox="1"/>
              <p:nvPr/>
            </p:nvSpPr>
            <p:spPr>
              <a:xfrm>
                <a:off x="8813965" y="3853234"/>
                <a:ext cx="1231594"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E-Mutation Based </a:t>
                </a:r>
                <a:r>
                  <a:rPr lang="en-US" sz="1650" b="1" dirty="0">
                    <a:solidFill>
                      <a:srgbClr val="C00000"/>
                    </a:solidFill>
                    <a:latin typeface="Calibri" panose="020F0502020204030204"/>
                  </a:rPr>
                  <a:t>Power Platform </a:t>
                </a:r>
              </a:p>
            </p:txBody>
          </p:sp>
          <p:pic>
            <p:nvPicPr>
              <p:cNvPr id="185" name="Gambar 184">
                <a:extLst>
                  <a:ext uri="{FF2B5EF4-FFF2-40B4-BE49-F238E27FC236}">
                    <a16:creationId xmlns:a16="http://schemas.microsoft.com/office/drawing/2014/main" id="{331221A5-3FFE-802B-DA36-9E99BBD0F3B0}"/>
                  </a:ext>
                </a:extLst>
              </p:cNvPr>
              <p:cNvPicPr>
                <a:picLocks noChangeAspect="1"/>
              </p:cNvPicPr>
              <p:nvPr/>
            </p:nvPicPr>
            <p:blipFill>
              <a:blip r:embed="rId25"/>
              <a:stretch>
                <a:fillRect/>
              </a:stretch>
            </p:blipFill>
            <p:spPr>
              <a:xfrm>
                <a:off x="8379568" y="4028999"/>
                <a:ext cx="392469" cy="392469"/>
              </a:xfrm>
              <a:prstGeom prst="rect">
                <a:avLst/>
              </a:prstGeom>
            </p:spPr>
          </p:pic>
        </p:grpSp>
        <p:grpSp>
          <p:nvGrpSpPr>
            <p:cNvPr id="93" name="Group 92">
              <a:extLst>
                <a:ext uri="{FF2B5EF4-FFF2-40B4-BE49-F238E27FC236}">
                  <a16:creationId xmlns:a16="http://schemas.microsoft.com/office/drawing/2014/main" id="{7ADC7096-C43A-E9E7-1DE2-12FFEF2A0806}"/>
                </a:ext>
              </a:extLst>
            </p:cNvPr>
            <p:cNvGrpSpPr/>
            <p:nvPr/>
          </p:nvGrpSpPr>
          <p:grpSpPr>
            <a:xfrm>
              <a:off x="8314960" y="5286456"/>
              <a:ext cx="3730953" cy="972650"/>
              <a:chOff x="7929466" y="5380476"/>
              <a:chExt cx="3730953" cy="972650"/>
            </a:xfrm>
          </p:grpSpPr>
          <p:sp>
            <p:nvSpPr>
              <p:cNvPr id="103" name="TextBox 45">
                <a:extLst>
                  <a:ext uri="{FF2B5EF4-FFF2-40B4-BE49-F238E27FC236}">
                    <a16:creationId xmlns:a16="http://schemas.microsoft.com/office/drawing/2014/main" id="{7AE96B2F-C0E3-A1E6-CF2C-815C209883A6}"/>
                  </a:ext>
                </a:extLst>
              </p:cNvPr>
              <p:cNvSpPr txBox="1"/>
              <p:nvPr/>
            </p:nvSpPr>
            <p:spPr>
              <a:xfrm>
                <a:off x="10535339" y="538047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Presentation</a:t>
                </a:r>
              </a:p>
            </p:txBody>
          </p:sp>
          <p:sp>
            <p:nvSpPr>
              <p:cNvPr id="104" name="TextBox 45">
                <a:extLst>
                  <a:ext uri="{FF2B5EF4-FFF2-40B4-BE49-F238E27FC236}">
                    <a16:creationId xmlns:a16="http://schemas.microsoft.com/office/drawing/2014/main" id="{0876F6E4-34A7-F589-F0D2-6AF4157C1ED7}"/>
                  </a:ext>
                </a:extLst>
              </p:cNvPr>
              <p:cNvSpPr txBox="1"/>
              <p:nvPr/>
            </p:nvSpPr>
            <p:spPr>
              <a:xfrm>
                <a:off x="9233720" y="538369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Development</a:t>
                </a:r>
              </a:p>
            </p:txBody>
          </p:sp>
          <p:grpSp>
            <p:nvGrpSpPr>
              <p:cNvPr id="91" name="Group 90">
                <a:extLst>
                  <a:ext uri="{FF2B5EF4-FFF2-40B4-BE49-F238E27FC236}">
                    <a16:creationId xmlns:a16="http://schemas.microsoft.com/office/drawing/2014/main" id="{75665A8E-FA78-60AF-4A2E-9BD799903EA0}"/>
                  </a:ext>
                </a:extLst>
              </p:cNvPr>
              <p:cNvGrpSpPr/>
              <p:nvPr/>
            </p:nvGrpSpPr>
            <p:grpSpPr>
              <a:xfrm>
                <a:off x="7929466" y="5505470"/>
                <a:ext cx="3673369" cy="847656"/>
                <a:chOff x="7929466" y="5505470"/>
                <a:chExt cx="3673369" cy="847656"/>
              </a:xfrm>
            </p:grpSpPr>
            <p:sp>
              <p:nvSpPr>
                <p:cNvPr id="101" name="TextBox 45">
                  <a:extLst>
                    <a:ext uri="{FF2B5EF4-FFF2-40B4-BE49-F238E27FC236}">
                      <a16:creationId xmlns:a16="http://schemas.microsoft.com/office/drawing/2014/main" id="{55A742A0-F8F4-B016-72D5-9339C07021CA}"/>
                    </a:ext>
                  </a:extLst>
                </p:cNvPr>
                <p:cNvSpPr txBox="1"/>
                <p:nvPr/>
              </p:nvSpPr>
              <p:spPr>
                <a:xfrm>
                  <a:off x="8588259" y="6058371"/>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Concept</a:t>
                  </a:r>
                </a:p>
              </p:txBody>
            </p:sp>
            <p:sp>
              <p:nvSpPr>
                <p:cNvPr id="102" name="TextBox 45">
                  <a:extLst>
                    <a:ext uri="{FF2B5EF4-FFF2-40B4-BE49-F238E27FC236}">
                      <a16:creationId xmlns:a16="http://schemas.microsoft.com/office/drawing/2014/main" id="{820EA0C2-D942-C525-B201-DF3F4F0BAF50}"/>
                    </a:ext>
                  </a:extLst>
                </p:cNvPr>
                <p:cNvSpPr txBox="1"/>
                <p:nvPr/>
              </p:nvSpPr>
              <p:spPr>
                <a:xfrm>
                  <a:off x="9654798" y="6070006"/>
                  <a:ext cx="1538058"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User Accepted Test</a:t>
                  </a:r>
                </a:p>
              </p:txBody>
            </p:sp>
            <p:cxnSp>
              <p:nvCxnSpPr>
                <p:cNvPr id="120" name="Straight Arrow Connector 119">
                  <a:extLst>
                    <a:ext uri="{FF2B5EF4-FFF2-40B4-BE49-F238E27FC236}">
                      <a16:creationId xmlns:a16="http://schemas.microsoft.com/office/drawing/2014/main" id="{544F84F0-A9B2-ADDE-F866-04C6C5E9A975}"/>
                    </a:ext>
                  </a:extLst>
                </p:cNvPr>
                <p:cNvCxnSpPr>
                  <a:cxnSpLocks/>
                </p:cNvCxnSpPr>
                <p:nvPr/>
              </p:nvCxnSpPr>
              <p:spPr>
                <a:xfrm>
                  <a:off x="8444876" y="5868182"/>
                  <a:ext cx="3157959" cy="94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9187BD0-CF2E-2E83-7612-8F3BDB30F0ED}"/>
                    </a:ext>
                  </a:extLst>
                </p:cNvPr>
                <p:cNvGrpSpPr/>
                <p:nvPr/>
              </p:nvGrpSpPr>
              <p:grpSpPr>
                <a:xfrm>
                  <a:off x="8956310" y="5653296"/>
                  <a:ext cx="388977" cy="457200"/>
                  <a:chOff x="5251023" y="5203317"/>
                  <a:chExt cx="457200" cy="457200"/>
                </a:xfrm>
              </p:grpSpPr>
              <p:sp>
                <p:nvSpPr>
                  <p:cNvPr id="31" name="Oval 30">
                    <a:extLst>
                      <a:ext uri="{FF2B5EF4-FFF2-40B4-BE49-F238E27FC236}">
                        <a16:creationId xmlns:a16="http://schemas.microsoft.com/office/drawing/2014/main" id="{BF3D60BF-DE04-012B-F185-2A79DDE6A32A}"/>
                      </a:ext>
                    </a:extLst>
                  </p:cNvPr>
                  <p:cNvSpPr/>
                  <p:nvPr/>
                </p:nvSpPr>
                <p:spPr>
                  <a:xfrm>
                    <a:off x="5251023" y="5203317"/>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84" name="Gambar 83">
                    <a:extLst>
                      <a:ext uri="{FF2B5EF4-FFF2-40B4-BE49-F238E27FC236}">
                        <a16:creationId xmlns:a16="http://schemas.microsoft.com/office/drawing/2014/main" id="{D103658C-66FB-CB10-F154-5FBC33D5A80F}"/>
                      </a:ext>
                    </a:extLst>
                  </p:cNvPr>
                  <p:cNvPicPr>
                    <a:picLocks noChangeAspect="1"/>
                  </p:cNvPicPr>
                  <p:nvPr/>
                </p:nvPicPr>
                <p:blipFill>
                  <a:blip r:embed="rId26">
                    <a:lum bright="70000" contrast="-70000"/>
                  </a:blip>
                  <a:stretch>
                    <a:fillRect/>
                  </a:stretch>
                </p:blipFill>
                <p:spPr>
                  <a:xfrm>
                    <a:off x="5348906" y="5272823"/>
                    <a:ext cx="274320" cy="274320"/>
                  </a:xfrm>
                  <a:prstGeom prst="rect">
                    <a:avLst/>
                  </a:prstGeom>
                </p:spPr>
              </p:pic>
            </p:grpSp>
            <p:grpSp>
              <p:nvGrpSpPr>
                <p:cNvPr id="72" name="Group 71">
                  <a:extLst>
                    <a:ext uri="{FF2B5EF4-FFF2-40B4-BE49-F238E27FC236}">
                      <a16:creationId xmlns:a16="http://schemas.microsoft.com/office/drawing/2014/main" id="{452C5591-1947-7B69-B993-1C8046F47F29}"/>
                    </a:ext>
                  </a:extLst>
                </p:cNvPr>
                <p:cNvGrpSpPr/>
                <p:nvPr/>
              </p:nvGrpSpPr>
              <p:grpSpPr>
                <a:xfrm>
                  <a:off x="9590934" y="5640283"/>
                  <a:ext cx="388977" cy="457200"/>
                  <a:chOff x="6510843" y="5271746"/>
                  <a:chExt cx="457200" cy="457200"/>
                </a:xfrm>
              </p:grpSpPr>
              <p:sp>
                <p:nvSpPr>
                  <p:cNvPr id="32" name="Oval 31">
                    <a:extLst>
                      <a:ext uri="{FF2B5EF4-FFF2-40B4-BE49-F238E27FC236}">
                        <a16:creationId xmlns:a16="http://schemas.microsoft.com/office/drawing/2014/main" id="{6950B0FF-CC06-54B8-8F22-1B5289E63058}"/>
                      </a:ext>
                    </a:extLst>
                  </p:cNvPr>
                  <p:cNvSpPr/>
                  <p:nvPr/>
                </p:nvSpPr>
                <p:spPr>
                  <a:xfrm>
                    <a:off x="6510843"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86" name="Gambar 85">
                    <a:extLst>
                      <a:ext uri="{FF2B5EF4-FFF2-40B4-BE49-F238E27FC236}">
                        <a16:creationId xmlns:a16="http://schemas.microsoft.com/office/drawing/2014/main" id="{79EE0350-3AF1-AECA-8DE0-8CF6468F0CF7}"/>
                      </a:ext>
                    </a:extLst>
                  </p:cNvPr>
                  <p:cNvPicPr>
                    <a:picLocks noChangeAspect="1"/>
                  </p:cNvPicPr>
                  <p:nvPr/>
                </p:nvPicPr>
                <p:blipFill>
                  <a:blip r:embed="rId27">
                    <a:lum bright="70000" contrast="-70000"/>
                  </a:blip>
                  <a:stretch>
                    <a:fillRect/>
                  </a:stretch>
                </p:blipFill>
                <p:spPr>
                  <a:xfrm>
                    <a:off x="6604974" y="5362208"/>
                    <a:ext cx="274320" cy="274320"/>
                  </a:xfrm>
                  <a:prstGeom prst="rect">
                    <a:avLst/>
                  </a:prstGeom>
                </p:spPr>
              </p:pic>
            </p:grpSp>
            <p:grpSp>
              <p:nvGrpSpPr>
                <p:cNvPr id="87" name="Group 86">
                  <a:extLst>
                    <a:ext uri="{FF2B5EF4-FFF2-40B4-BE49-F238E27FC236}">
                      <a16:creationId xmlns:a16="http://schemas.microsoft.com/office/drawing/2014/main" id="{DD4DFF92-EDC6-14D3-AE15-3AA9F0018C6F}"/>
                    </a:ext>
                  </a:extLst>
                </p:cNvPr>
                <p:cNvGrpSpPr/>
                <p:nvPr/>
              </p:nvGrpSpPr>
              <p:grpSpPr>
                <a:xfrm>
                  <a:off x="10225558" y="5651076"/>
                  <a:ext cx="388977" cy="457200"/>
                  <a:chOff x="7647260" y="5271746"/>
                  <a:chExt cx="457200" cy="457200"/>
                </a:xfrm>
              </p:grpSpPr>
              <p:sp>
                <p:nvSpPr>
                  <p:cNvPr id="33" name="Oval 32">
                    <a:extLst>
                      <a:ext uri="{FF2B5EF4-FFF2-40B4-BE49-F238E27FC236}">
                        <a16:creationId xmlns:a16="http://schemas.microsoft.com/office/drawing/2014/main" id="{F9FE8072-D91C-EF52-1EE3-636544723C66}"/>
                      </a:ext>
                    </a:extLst>
                  </p:cNvPr>
                  <p:cNvSpPr/>
                  <p:nvPr/>
                </p:nvSpPr>
                <p:spPr>
                  <a:xfrm>
                    <a:off x="7647260"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2" name="Gambar 91">
                    <a:extLst>
                      <a:ext uri="{FF2B5EF4-FFF2-40B4-BE49-F238E27FC236}">
                        <a16:creationId xmlns:a16="http://schemas.microsoft.com/office/drawing/2014/main" id="{7C21FE58-B54C-319A-23E3-423F88A3717C}"/>
                      </a:ext>
                    </a:extLst>
                  </p:cNvPr>
                  <p:cNvPicPr>
                    <a:picLocks noChangeAspect="1"/>
                  </p:cNvPicPr>
                  <p:nvPr/>
                </p:nvPicPr>
                <p:blipFill>
                  <a:blip r:embed="rId28">
                    <a:lum bright="70000" contrast="-70000"/>
                  </a:blip>
                  <a:stretch>
                    <a:fillRect/>
                  </a:stretch>
                </p:blipFill>
                <p:spPr>
                  <a:xfrm>
                    <a:off x="7724461" y="5363186"/>
                    <a:ext cx="274320" cy="274320"/>
                  </a:xfrm>
                  <a:prstGeom prst="rect">
                    <a:avLst/>
                  </a:prstGeom>
                </p:spPr>
              </p:pic>
            </p:grpSp>
            <p:grpSp>
              <p:nvGrpSpPr>
                <p:cNvPr id="79" name="Group 78">
                  <a:extLst>
                    <a:ext uri="{FF2B5EF4-FFF2-40B4-BE49-F238E27FC236}">
                      <a16:creationId xmlns:a16="http://schemas.microsoft.com/office/drawing/2014/main" id="{1ADF82FE-AB0C-CCE6-CBF6-A421C6056E51}"/>
                    </a:ext>
                  </a:extLst>
                </p:cNvPr>
                <p:cNvGrpSpPr/>
                <p:nvPr/>
              </p:nvGrpSpPr>
              <p:grpSpPr>
                <a:xfrm>
                  <a:off x="10860181" y="5635789"/>
                  <a:ext cx="388977" cy="457200"/>
                  <a:chOff x="7147109" y="5663622"/>
                  <a:chExt cx="388977" cy="457200"/>
                </a:xfrm>
              </p:grpSpPr>
              <p:sp>
                <p:nvSpPr>
                  <p:cNvPr id="34" name="Oval 33">
                    <a:extLst>
                      <a:ext uri="{FF2B5EF4-FFF2-40B4-BE49-F238E27FC236}">
                        <a16:creationId xmlns:a16="http://schemas.microsoft.com/office/drawing/2014/main" id="{DCF157B1-2184-131C-0CDB-52B28BB209FE}"/>
                      </a:ext>
                    </a:extLst>
                  </p:cNvPr>
                  <p:cNvSpPr/>
                  <p:nvPr/>
                </p:nvSpPr>
                <p:spPr>
                  <a:xfrm>
                    <a:off x="7147109" y="5663622"/>
                    <a:ext cx="388977"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4" name="Gambar 93">
                    <a:extLst>
                      <a:ext uri="{FF2B5EF4-FFF2-40B4-BE49-F238E27FC236}">
                        <a16:creationId xmlns:a16="http://schemas.microsoft.com/office/drawing/2014/main" id="{F0B4A0E3-CFED-6423-5346-6F6468D15099}"/>
                      </a:ext>
                    </a:extLst>
                  </p:cNvPr>
                  <p:cNvPicPr>
                    <a:picLocks noChangeAspect="1"/>
                  </p:cNvPicPr>
                  <p:nvPr/>
                </p:nvPicPr>
                <p:blipFill>
                  <a:blip r:embed="rId29">
                    <a:lum bright="70000" contrast="-70000"/>
                  </a:blip>
                  <a:stretch>
                    <a:fillRect/>
                  </a:stretch>
                </p:blipFill>
                <p:spPr>
                  <a:xfrm>
                    <a:off x="7215581" y="5741307"/>
                    <a:ext cx="233386" cy="274320"/>
                  </a:xfrm>
                  <a:prstGeom prst="rect">
                    <a:avLst/>
                  </a:prstGeom>
                </p:spPr>
              </p:pic>
            </p:grpSp>
            <p:grpSp>
              <p:nvGrpSpPr>
                <p:cNvPr id="139" name="Group 138">
                  <a:extLst>
                    <a:ext uri="{FF2B5EF4-FFF2-40B4-BE49-F238E27FC236}">
                      <a16:creationId xmlns:a16="http://schemas.microsoft.com/office/drawing/2014/main" id="{51220581-0F3B-2B41-5488-70F605C36C90}"/>
                    </a:ext>
                  </a:extLst>
                </p:cNvPr>
                <p:cNvGrpSpPr/>
                <p:nvPr/>
              </p:nvGrpSpPr>
              <p:grpSpPr>
                <a:xfrm>
                  <a:off x="7995666" y="5580618"/>
                  <a:ext cx="785905" cy="569754"/>
                  <a:chOff x="4493541" y="1065104"/>
                  <a:chExt cx="5855890" cy="181619"/>
                </a:xfrm>
              </p:grpSpPr>
              <p:sp>
                <p:nvSpPr>
                  <p:cNvPr id="141" name="Rectangle: Rounded Corners 140">
                    <a:extLst>
                      <a:ext uri="{FF2B5EF4-FFF2-40B4-BE49-F238E27FC236}">
                        <a16:creationId xmlns:a16="http://schemas.microsoft.com/office/drawing/2014/main" id="{6F6A116F-0192-7B29-BD12-0FD96CCE2187}"/>
                      </a:ext>
                    </a:extLst>
                  </p:cNvPr>
                  <p:cNvSpPr/>
                  <p:nvPr/>
                </p:nvSpPr>
                <p:spPr>
                  <a:xfrm>
                    <a:off x="4493541" y="1066817"/>
                    <a:ext cx="5855890" cy="179906"/>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46" name="TextBox 45">
                    <a:extLst>
                      <a:ext uri="{FF2B5EF4-FFF2-40B4-BE49-F238E27FC236}">
                        <a16:creationId xmlns:a16="http://schemas.microsoft.com/office/drawing/2014/main" id="{5D25FF58-75BB-0F98-818C-24E7C639A0E6}"/>
                      </a:ext>
                    </a:extLst>
                  </p:cNvPr>
                  <p:cNvSpPr txBox="1"/>
                  <p:nvPr/>
                </p:nvSpPr>
                <p:spPr>
                  <a:xfrm>
                    <a:off x="5366546" y="1065104"/>
                    <a:ext cx="4199204" cy="137353"/>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TIME</a:t>
                    </a:r>
                  </a:p>
                  <a:p>
                    <a:pPr algn="ctr" defTabSz="1371600"/>
                    <a:r>
                      <a:rPr lang="en-US" b="1" dirty="0">
                        <a:solidFill>
                          <a:prstClr val="white"/>
                        </a:solidFill>
                        <a:latin typeface="Arial" panose="020B0604020202020204" pitchFamily="34" charset="0"/>
                        <a:cs typeface="Arial" panose="020B0604020202020204" pitchFamily="34" charset="0"/>
                      </a:rPr>
                      <a:t>LINE</a:t>
                    </a:r>
                    <a:endParaRPr lang="en-US" sz="1650" b="1" dirty="0">
                      <a:solidFill>
                        <a:prstClr val="white"/>
                      </a:solidFill>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EB33D5B7-4E29-3738-3331-44597B4DB428}"/>
                    </a:ext>
                  </a:extLst>
                </p:cNvPr>
                <p:cNvSpPr txBox="1"/>
                <p:nvPr/>
              </p:nvSpPr>
              <p:spPr>
                <a:xfrm>
                  <a:off x="8701880" y="6196859"/>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10-12 July</a:t>
                  </a:r>
                </a:p>
              </p:txBody>
            </p:sp>
            <p:sp>
              <p:nvSpPr>
                <p:cNvPr id="163" name="TextBox 162">
                  <a:extLst>
                    <a:ext uri="{FF2B5EF4-FFF2-40B4-BE49-F238E27FC236}">
                      <a16:creationId xmlns:a16="http://schemas.microsoft.com/office/drawing/2014/main" id="{D2A6E7F9-45CF-0F09-0AF5-BFEAAB74C9C0}"/>
                    </a:ext>
                  </a:extLst>
                </p:cNvPr>
                <p:cNvSpPr txBox="1"/>
                <p:nvPr/>
              </p:nvSpPr>
              <p:spPr>
                <a:xfrm>
                  <a:off x="9287781" y="5514222"/>
                  <a:ext cx="983147"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13 July – 02 Aug</a:t>
                  </a:r>
                </a:p>
              </p:txBody>
            </p:sp>
            <p:sp>
              <p:nvSpPr>
                <p:cNvPr id="164" name="TextBox 163">
                  <a:extLst>
                    <a:ext uri="{FF2B5EF4-FFF2-40B4-BE49-F238E27FC236}">
                      <a16:creationId xmlns:a16="http://schemas.microsoft.com/office/drawing/2014/main" id="{1961CFB2-D9A4-2E5E-6EF1-FE558F738EF0}"/>
                    </a:ext>
                  </a:extLst>
                </p:cNvPr>
                <p:cNvSpPr txBox="1"/>
                <p:nvPr/>
              </p:nvSpPr>
              <p:spPr>
                <a:xfrm>
                  <a:off x="9963405" y="6199238"/>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02 – 03 Aug</a:t>
                  </a:r>
                </a:p>
              </p:txBody>
            </p:sp>
            <p:sp>
              <p:nvSpPr>
                <p:cNvPr id="166" name="TextBox 165">
                  <a:extLst>
                    <a:ext uri="{FF2B5EF4-FFF2-40B4-BE49-F238E27FC236}">
                      <a16:creationId xmlns:a16="http://schemas.microsoft.com/office/drawing/2014/main" id="{5BD539D9-35BE-5602-D093-BE2579CC9630}"/>
                    </a:ext>
                  </a:extLst>
                </p:cNvPr>
                <p:cNvSpPr txBox="1"/>
                <p:nvPr/>
              </p:nvSpPr>
              <p:spPr>
                <a:xfrm>
                  <a:off x="10644361" y="5505470"/>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01- 08 Aug</a:t>
                  </a:r>
                </a:p>
              </p:txBody>
            </p:sp>
            <p:sp>
              <p:nvSpPr>
                <p:cNvPr id="172" name="TextBox 171">
                  <a:extLst>
                    <a:ext uri="{FF2B5EF4-FFF2-40B4-BE49-F238E27FC236}">
                      <a16:creationId xmlns:a16="http://schemas.microsoft.com/office/drawing/2014/main" id="{3DE6DF39-01B4-7401-1EA5-A8B80FA4C3E3}"/>
                    </a:ext>
                  </a:extLst>
                </p:cNvPr>
                <p:cNvSpPr txBox="1"/>
                <p:nvPr/>
              </p:nvSpPr>
              <p:spPr>
                <a:xfrm>
                  <a:off x="7929466" y="5916118"/>
                  <a:ext cx="889054" cy="246221"/>
                </a:xfrm>
                <a:prstGeom prst="rect">
                  <a:avLst/>
                </a:prstGeom>
                <a:noFill/>
              </p:spPr>
              <p:txBody>
                <a:bodyPr wrap="square" rtlCol="0">
                  <a:spAutoFit/>
                </a:bodyPr>
                <a:lstStyle/>
                <a:p>
                  <a:pPr algn="ctr" defTabSz="1371600"/>
                  <a:r>
                    <a:rPr lang="en-ID" b="1" dirty="0">
                      <a:solidFill>
                        <a:srgbClr val="44546A"/>
                      </a:solidFill>
                      <a:latin typeface="Calibri" panose="020F0502020204030204"/>
                    </a:rPr>
                    <a:t>1</a:t>
                  </a:r>
                  <a:r>
                    <a:rPr lang="en-ID" sz="1200" b="1" dirty="0">
                      <a:solidFill>
                        <a:srgbClr val="44546A"/>
                      </a:solidFill>
                      <a:latin typeface="Berlin Sans FB Demi" panose="020E0802020502020306" pitchFamily="34" charset="0"/>
                    </a:rPr>
                    <a:t> MONTH</a:t>
                  </a:r>
                </a:p>
              </p:txBody>
            </p:sp>
          </p:grpSp>
        </p:grpSp>
        <p:sp>
          <p:nvSpPr>
            <p:cNvPr id="118" name="Rectangle 80">
              <a:extLst>
                <a:ext uri="{FF2B5EF4-FFF2-40B4-BE49-F238E27FC236}">
                  <a16:creationId xmlns:a16="http://schemas.microsoft.com/office/drawing/2014/main" id="{97B0C782-C9B1-C8A9-E331-B3955B4F35A4}"/>
                </a:ext>
              </a:extLst>
            </p:cNvPr>
            <p:cNvSpPr/>
            <p:nvPr/>
          </p:nvSpPr>
          <p:spPr>
            <a:xfrm flipV="1">
              <a:off x="8309601" y="3316120"/>
              <a:ext cx="3775812" cy="318418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19" name="TextBox 96">
              <a:extLst>
                <a:ext uri="{FF2B5EF4-FFF2-40B4-BE49-F238E27FC236}">
                  <a16:creationId xmlns:a16="http://schemas.microsoft.com/office/drawing/2014/main" id="{EC7D6A8F-94BA-8C87-2E44-3D81C5A815D9}"/>
                </a:ext>
              </a:extLst>
            </p:cNvPr>
            <p:cNvSpPr txBox="1"/>
            <p:nvPr/>
          </p:nvSpPr>
          <p:spPr>
            <a:xfrm>
              <a:off x="9928379" y="3336558"/>
              <a:ext cx="2102353" cy="446276"/>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r>
                <a:rPr lang="en-US" sz="1650" b="1" dirty="0">
                  <a:solidFill>
                    <a:srgbClr val="C00000"/>
                  </a:solidFill>
                  <a:latin typeface="Calibri" panose="020F0502020204030204"/>
                </a:rPr>
                <a:t>connection</a:t>
              </a:r>
              <a:r>
                <a:rPr lang="en-US" sz="1650" dirty="0">
                  <a:solidFill>
                    <a:prstClr val="black"/>
                  </a:solidFill>
                  <a:latin typeface="Calibri" panose="020F0502020204030204"/>
                </a:rPr>
                <a:t> from local database to  Power Platform </a:t>
              </a:r>
            </a:p>
          </p:txBody>
        </p:sp>
        <p:pic>
          <p:nvPicPr>
            <p:cNvPr id="121" name="Graphic 120" descr="Database outline">
              <a:extLst>
                <a:ext uri="{FF2B5EF4-FFF2-40B4-BE49-F238E27FC236}">
                  <a16:creationId xmlns:a16="http://schemas.microsoft.com/office/drawing/2014/main" id="{765AF869-A776-6E08-DE7A-03D6FED0067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9547821" y="3375709"/>
              <a:ext cx="365667" cy="364740"/>
            </a:xfrm>
            <a:prstGeom prst="rect">
              <a:avLst/>
            </a:prstGeom>
          </p:spPr>
        </p:pic>
        <p:grpSp>
          <p:nvGrpSpPr>
            <p:cNvPr id="76" name="Group 75">
              <a:extLst>
                <a:ext uri="{FF2B5EF4-FFF2-40B4-BE49-F238E27FC236}">
                  <a16:creationId xmlns:a16="http://schemas.microsoft.com/office/drawing/2014/main" id="{18842721-E2A9-A853-7DF0-E930A9CB928F}"/>
                </a:ext>
              </a:extLst>
            </p:cNvPr>
            <p:cNvGrpSpPr/>
            <p:nvPr/>
          </p:nvGrpSpPr>
          <p:grpSpPr>
            <a:xfrm>
              <a:off x="8561872" y="3238659"/>
              <a:ext cx="626579" cy="641773"/>
              <a:chOff x="8426705" y="3186199"/>
              <a:chExt cx="626579" cy="641773"/>
            </a:xfrm>
          </p:grpSpPr>
          <p:pic>
            <p:nvPicPr>
              <p:cNvPr id="126" name="Graphic 125" descr="Cloud outline">
                <a:extLst>
                  <a:ext uri="{FF2B5EF4-FFF2-40B4-BE49-F238E27FC236}">
                    <a16:creationId xmlns:a16="http://schemas.microsoft.com/office/drawing/2014/main" id="{6809DB3D-275F-2A25-A31B-A8DA7270D78A}"/>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tretch>
                <a:fillRect/>
              </a:stretch>
            </p:blipFill>
            <p:spPr>
              <a:xfrm>
                <a:off x="8426705" y="3186199"/>
                <a:ext cx="626579" cy="641773"/>
              </a:xfrm>
              <a:prstGeom prst="rect">
                <a:avLst/>
              </a:prstGeom>
            </p:spPr>
          </p:pic>
          <p:grpSp>
            <p:nvGrpSpPr>
              <p:cNvPr id="73" name="Group 72">
                <a:extLst>
                  <a:ext uri="{FF2B5EF4-FFF2-40B4-BE49-F238E27FC236}">
                    <a16:creationId xmlns:a16="http://schemas.microsoft.com/office/drawing/2014/main" id="{6F41D6E1-F779-D0BF-4C22-3FF227C9E68E}"/>
                  </a:ext>
                </a:extLst>
              </p:cNvPr>
              <p:cNvGrpSpPr/>
              <p:nvPr/>
            </p:nvGrpSpPr>
            <p:grpSpPr>
              <a:xfrm>
                <a:off x="8520907" y="3391599"/>
                <a:ext cx="404436" cy="242931"/>
                <a:chOff x="8520907" y="3391599"/>
                <a:chExt cx="404436" cy="242931"/>
              </a:xfrm>
            </p:grpSpPr>
            <p:grpSp>
              <p:nvGrpSpPr>
                <p:cNvPr id="125" name="Group 124">
                  <a:extLst>
                    <a:ext uri="{FF2B5EF4-FFF2-40B4-BE49-F238E27FC236}">
                      <a16:creationId xmlns:a16="http://schemas.microsoft.com/office/drawing/2014/main" id="{1768A474-0557-BD77-806E-EADA3DAD0253}"/>
                    </a:ext>
                  </a:extLst>
                </p:cNvPr>
                <p:cNvGrpSpPr/>
                <p:nvPr/>
              </p:nvGrpSpPr>
              <p:grpSpPr>
                <a:xfrm>
                  <a:off x="8520907" y="3481596"/>
                  <a:ext cx="404436" cy="152934"/>
                  <a:chOff x="7329425" y="1471108"/>
                  <a:chExt cx="700825" cy="258736"/>
                </a:xfrm>
              </p:grpSpPr>
              <p:pic>
                <p:nvPicPr>
                  <p:cNvPr id="127" name="Gambar 36" descr="Sebuah gambar berisi deasin&#10;&#10;Deskripsi dibuat secara otomatis dengan tingkat keyakinan sedang">
                    <a:extLst>
                      <a:ext uri="{FF2B5EF4-FFF2-40B4-BE49-F238E27FC236}">
                        <a16:creationId xmlns:a16="http://schemas.microsoft.com/office/drawing/2014/main" id="{95F83F55-C655-5E2D-71E9-E679971CF22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31473" t="19276" r="47414" b="42034"/>
                  <a:stretch/>
                </p:blipFill>
                <p:spPr>
                  <a:xfrm>
                    <a:off x="7329425" y="1471108"/>
                    <a:ext cx="267958" cy="258736"/>
                  </a:xfrm>
                  <a:prstGeom prst="rect">
                    <a:avLst/>
                  </a:prstGeom>
                </p:spPr>
              </p:pic>
              <p:pic>
                <p:nvPicPr>
                  <p:cNvPr id="128" name="Gambar 35" descr="Sebuah gambar berisi deasin&#10;&#10;Deskripsi dibuat secara otomatis dengan tingkat keyakinan sedang">
                    <a:extLst>
                      <a:ext uri="{FF2B5EF4-FFF2-40B4-BE49-F238E27FC236}">
                        <a16:creationId xmlns:a16="http://schemas.microsoft.com/office/drawing/2014/main" id="{96BFFBFD-2AE6-DC59-AF6B-E024DC55B56D}"/>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5494" t="19217" r="66742" b="42093"/>
                  <a:stretch/>
                </p:blipFill>
                <p:spPr>
                  <a:xfrm>
                    <a:off x="7579819" y="1514300"/>
                    <a:ext cx="248239" cy="209802"/>
                  </a:xfrm>
                  <a:prstGeom prst="rect">
                    <a:avLst/>
                  </a:prstGeom>
                </p:spPr>
              </p:pic>
              <p:pic>
                <p:nvPicPr>
                  <p:cNvPr id="129" name="Picture 128">
                    <a:extLst>
                      <a:ext uri="{FF2B5EF4-FFF2-40B4-BE49-F238E27FC236}">
                        <a16:creationId xmlns:a16="http://schemas.microsoft.com/office/drawing/2014/main" id="{7C5AB2C5-D79E-83DE-A261-DBC3E4E80EB6}"/>
                      </a:ext>
                    </a:extLst>
                  </p:cNvPr>
                  <p:cNvPicPr>
                    <a:picLocks noChangeAspect="1"/>
                  </p:cNvPicPr>
                  <p:nvPr/>
                </p:nvPicPr>
                <p:blipFill rotWithShape="1">
                  <a:blip r:embed="rId36"/>
                  <a:srcRect l="26657" t="6103" r="26629" b="5132"/>
                  <a:stretch/>
                </p:blipFill>
                <p:spPr>
                  <a:xfrm>
                    <a:off x="7852094" y="1528553"/>
                    <a:ext cx="178156" cy="169692"/>
                  </a:xfrm>
                  <a:prstGeom prst="rect">
                    <a:avLst/>
                  </a:prstGeom>
                </p:spPr>
              </p:pic>
            </p:grpSp>
            <p:pic>
              <p:nvPicPr>
                <p:cNvPr id="124" name="Picture 123">
                  <a:extLst>
                    <a:ext uri="{FF2B5EF4-FFF2-40B4-BE49-F238E27FC236}">
                      <a16:creationId xmlns:a16="http://schemas.microsoft.com/office/drawing/2014/main" id="{07DF841B-D790-27D1-4AE3-44EC3AB4B2D1}"/>
                    </a:ext>
                  </a:extLst>
                </p:cNvPr>
                <p:cNvPicPr>
                  <a:picLocks noChangeAspect="1"/>
                </p:cNvPicPr>
                <p:nvPr/>
              </p:nvPicPr>
              <p:blipFill>
                <a:blip r:embed="rId37"/>
                <a:stretch>
                  <a:fillRect/>
                </a:stretch>
              </p:blipFill>
              <p:spPr>
                <a:xfrm>
                  <a:off x="8671142" y="3391599"/>
                  <a:ext cx="109893" cy="112558"/>
                </a:xfrm>
                <a:prstGeom prst="rect">
                  <a:avLst/>
                </a:prstGeom>
              </p:spPr>
            </p:pic>
          </p:grpSp>
        </p:grpSp>
        <p:cxnSp>
          <p:nvCxnSpPr>
            <p:cNvPr id="130" name="Connector: Elbow 63">
              <a:extLst>
                <a:ext uri="{FF2B5EF4-FFF2-40B4-BE49-F238E27FC236}">
                  <a16:creationId xmlns:a16="http://schemas.microsoft.com/office/drawing/2014/main" id="{2D5F6D1E-4516-DBC4-CC56-494F4E5FDABE}"/>
                </a:ext>
              </a:extLst>
            </p:cNvPr>
            <p:cNvCxnSpPr>
              <a:cxnSpLocks/>
              <a:stCxn id="126" idx="3"/>
              <a:endCxn id="121" idx="1"/>
            </p:cNvCxnSpPr>
            <p:nvPr/>
          </p:nvCxnSpPr>
          <p:spPr>
            <a:xfrm flipV="1">
              <a:off x="9188451" y="3558079"/>
              <a:ext cx="359370" cy="1467"/>
            </a:xfrm>
            <a:prstGeom prst="curvedConnector3">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D40E8A5-E13D-2599-9D56-CD840F3FEA18}"/>
                </a:ext>
              </a:extLst>
            </p:cNvPr>
            <p:cNvPicPr>
              <a:picLocks noChangeAspect="1"/>
            </p:cNvPicPr>
            <p:nvPr/>
          </p:nvPicPr>
          <p:blipFill rotWithShape="1">
            <a:blip r:embed="rId38"/>
            <a:srcRect l="21192" t="26774" r="21920" b="16370"/>
            <a:stretch/>
          </p:blipFill>
          <p:spPr>
            <a:xfrm>
              <a:off x="8370943" y="4562327"/>
              <a:ext cx="999002" cy="561623"/>
            </a:xfrm>
            <a:prstGeom prst="rect">
              <a:avLst/>
            </a:prstGeom>
            <a:effectLst>
              <a:outerShdw blurRad="63500" sx="102000" sy="102000" algn="ctr" rotWithShape="0">
                <a:prstClr val="black">
                  <a:alpha val="40000"/>
                </a:prstClr>
              </a:outerShdw>
            </a:effectLst>
          </p:spPr>
        </p:pic>
        <p:pic>
          <p:nvPicPr>
            <p:cNvPr id="88" name="Picture 87">
              <a:extLst>
                <a:ext uri="{FF2B5EF4-FFF2-40B4-BE49-F238E27FC236}">
                  <a16:creationId xmlns:a16="http://schemas.microsoft.com/office/drawing/2014/main" id="{59FFCA4E-5FC2-01BE-6460-AB62F5A4B766}"/>
                </a:ext>
              </a:extLst>
            </p:cNvPr>
            <p:cNvPicPr>
              <a:picLocks noChangeAspect="1"/>
            </p:cNvPicPr>
            <p:nvPr/>
          </p:nvPicPr>
          <p:blipFill rotWithShape="1">
            <a:blip r:embed="rId39"/>
            <a:srcRect l="21496" t="26774" r="21500" b="16639"/>
            <a:stretch/>
          </p:blipFill>
          <p:spPr>
            <a:xfrm>
              <a:off x="8639359" y="4659973"/>
              <a:ext cx="1003436" cy="560308"/>
            </a:xfrm>
            <a:prstGeom prst="rect">
              <a:avLst/>
            </a:prstGeom>
            <a:effectLst>
              <a:outerShdw blurRad="63500" sx="102000" sy="102000" algn="ctr" rotWithShape="0">
                <a:prstClr val="black">
                  <a:alpha val="40000"/>
                </a:prstClr>
              </a:outerShdw>
            </a:effectLst>
          </p:spPr>
        </p:pic>
        <p:sp>
          <p:nvSpPr>
            <p:cNvPr id="97" name="TextBox 45">
              <a:extLst>
                <a:ext uri="{FF2B5EF4-FFF2-40B4-BE49-F238E27FC236}">
                  <a16:creationId xmlns:a16="http://schemas.microsoft.com/office/drawing/2014/main" id="{8E6986F5-4D8C-63BE-2417-B11DDEA036FC}"/>
                </a:ext>
              </a:extLst>
            </p:cNvPr>
            <p:cNvSpPr txBox="1"/>
            <p:nvPr/>
          </p:nvSpPr>
          <p:spPr>
            <a:xfrm>
              <a:off x="9962117" y="4692171"/>
              <a:ext cx="2002855" cy="477054"/>
            </a:xfrm>
            <a:prstGeom prst="rect">
              <a:avLst/>
            </a:prstGeom>
            <a:noFill/>
          </p:spPr>
          <p:txBody>
            <a:bodyPr wrap="square" numCol="1" rtlCol="0">
              <a:spAutoFit/>
            </a:bodyPr>
            <a:lstStyle/>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EASY DEVELOPMENT &amp; MAINTAIN</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STOP ADMIN SECTIONS JOBS</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CONNECT TO LOCAL SERVER </a:t>
              </a:r>
            </a:p>
          </p:txBody>
        </p:sp>
        <p:sp>
          <p:nvSpPr>
            <p:cNvPr id="238" name="Rectangle 80">
              <a:extLst>
                <a:ext uri="{FF2B5EF4-FFF2-40B4-BE49-F238E27FC236}">
                  <a16:creationId xmlns:a16="http://schemas.microsoft.com/office/drawing/2014/main" id="{59DE49E7-7753-30D7-5702-D6F68A1791A3}"/>
                </a:ext>
              </a:extLst>
            </p:cNvPr>
            <p:cNvSpPr/>
            <p:nvPr/>
          </p:nvSpPr>
          <p:spPr>
            <a:xfrm flipV="1">
              <a:off x="8380508" y="3363883"/>
              <a:ext cx="3621145" cy="508883"/>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9" name="Rectangle 80">
              <a:extLst>
                <a:ext uri="{FF2B5EF4-FFF2-40B4-BE49-F238E27FC236}">
                  <a16:creationId xmlns:a16="http://schemas.microsoft.com/office/drawing/2014/main" id="{36C657BC-62FB-B47C-68D4-071290778F43}"/>
                </a:ext>
              </a:extLst>
            </p:cNvPr>
            <p:cNvSpPr/>
            <p:nvPr/>
          </p:nvSpPr>
          <p:spPr>
            <a:xfrm flipV="1">
              <a:off x="8351275" y="3923481"/>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40" name="Rectangle 80">
              <a:extLst>
                <a:ext uri="{FF2B5EF4-FFF2-40B4-BE49-F238E27FC236}">
                  <a16:creationId xmlns:a16="http://schemas.microsoft.com/office/drawing/2014/main" id="{8409FFB4-94CF-54EC-D6BD-C51DC46C0034}"/>
                </a:ext>
              </a:extLst>
            </p:cNvPr>
            <p:cNvSpPr/>
            <p:nvPr/>
          </p:nvSpPr>
          <p:spPr>
            <a:xfrm flipV="1">
              <a:off x="10222804" y="3923276"/>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243" name="Group 242">
            <a:extLst>
              <a:ext uri="{FF2B5EF4-FFF2-40B4-BE49-F238E27FC236}">
                <a16:creationId xmlns:a16="http://schemas.microsoft.com/office/drawing/2014/main" id="{D760AA84-BFAA-9D79-903C-ABB60FAB16C0}"/>
              </a:ext>
            </a:extLst>
          </p:cNvPr>
          <p:cNvGrpSpPr/>
          <p:nvPr/>
        </p:nvGrpSpPr>
        <p:grpSpPr>
          <a:xfrm>
            <a:off x="6500767" y="6496261"/>
            <a:ext cx="5545052" cy="2819303"/>
            <a:chOff x="8314961" y="1036574"/>
            <a:chExt cx="3696701" cy="1879535"/>
          </a:xfrm>
        </p:grpSpPr>
        <p:sp>
          <p:nvSpPr>
            <p:cNvPr id="188" name="TextBox 97">
              <a:extLst>
                <a:ext uri="{FF2B5EF4-FFF2-40B4-BE49-F238E27FC236}">
                  <a16:creationId xmlns:a16="http://schemas.microsoft.com/office/drawing/2014/main" id="{C39ADCD7-4328-70FC-2887-E86BB06952AC}"/>
                </a:ext>
              </a:extLst>
            </p:cNvPr>
            <p:cNvSpPr txBox="1"/>
            <p:nvPr/>
          </p:nvSpPr>
          <p:spPr>
            <a:xfrm>
              <a:off x="8569480" y="1265857"/>
              <a:ext cx="2095135" cy="215443"/>
            </a:xfrm>
            <a:prstGeom prst="rect">
              <a:avLst/>
            </a:prstGeom>
            <a:noFill/>
          </p:spPr>
          <p:txBody>
            <a:bodyPr wrap="square" rtlCol="0">
              <a:spAutoFit/>
            </a:bodyPr>
            <a:lstStyle/>
            <a:p>
              <a:pPr algn="ctr" defTabSz="1371600"/>
              <a:r>
                <a:rPr lang="en-US" sz="1500" dirty="0">
                  <a:solidFill>
                    <a:prstClr val="black"/>
                  </a:solidFill>
                  <a:latin typeface="Calibri" panose="020F0502020204030204"/>
                </a:rPr>
                <a:t>Digital hybrid system technique</a:t>
              </a:r>
            </a:p>
          </p:txBody>
        </p:sp>
        <p:sp>
          <p:nvSpPr>
            <p:cNvPr id="189" name="TextBox 97">
              <a:extLst>
                <a:ext uri="{FF2B5EF4-FFF2-40B4-BE49-F238E27FC236}">
                  <a16:creationId xmlns:a16="http://schemas.microsoft.com/office/drawing/2014/main" id="{FAF68CEF-BE07-848C-E585-6E85B8393ECB}"/>
                </a:ext>
              </a:extLst>
            </p:cNvPr>
            <p:cNvSpPr txBox="1"/>
            <p:nvPr/>
          </p:nvSpPr>
          <p:spPr>
            <a:xfrm>
              <a:off x="10703197" y="1587306"/>
              <a:ext cx="1084479" cy="230833"/>
            </a:xfrm>
            <a:prstGeom prst="rect">
              <a:avLst/>
            </a:prstGeom>
            <a:noFill/>
          </p:spPr>
          <p:txBody>
            <a:bodyPr wrap="square" rtlCol="0">
              <a:spAutoFit/>
            </a:bodyPr>
            <a:lstStyle/>
            <a:p>
              <a:pPr algn="ctr" defTabSz="1371600"/>
              <a:r>
                <a:rPr lang="en-US" sz="1650" dirty="0">
                  <a:solidFill>
                    <a:srgbClr val="ED7D31"/>
                  </a:solidFill>
                  <a:latin typeface="Calibri" panose="020F0502020204030204"/>
                </a:rPr>
                <a:t>WEB BASED</a:t>
              </a:r>
            </a:p>
          </p:txBody>
        </p:sp>
        <p:sp>
          <p:nvSpPr>
            <p:cNvPr id="190" name="TextBox 97">
              <a:extLst>
                <a:ext uri="{FF2B5EF4-FFF2-40B4-BE49-F238E27FC236}">
                  <a16:creationId xmlns:a16="http://schemas.microsoft.com/office/drawing/2014/main" id="{1129BC95-1CAB-0E75-C223-B8402D291DB9}"/>
                </a:ext>
              </a:extLst>
            </p:cNvPr>
            <p:cNvSpPr txBox="1"/>
            <p:nvPr/>
          </p:nvSpPr>
          <p:spPr>
            <a:xfrm>
              <a:off x="8314961" y="1541867"/>
              <a:ext cx="1607620" cy="276999"/>
            </a:xfrm>
            <a:prstGeom prst="rect">
              <a:avLst/>
            </a:prstGeom>
            <a:noFill/>
          </p:spPr>
          <p:txBody>
            <a:bodyPr wrap="square" rtlCol="0">
              <a:spAutoFit/>
            </a:bodyPr>
            <a:lstStyle/>
            <a:p>
              <a:pPr algn="ctr" defTabSz="1371600"/>
              <a:r>
                <a:rPr lang="en-US" sz="2100" b="1" dirty="0">
                  <a:solidFill>
                    <a:srgbClr val="ED7D31"/>
                  </a:solidFill>
                  <a:latin typeface="Calibri" panose="020F0502020204030204"/>
                </a:rPr>
                <a:t>POWER PLATFORM</a:t>
              </a:r>
            </a:p>
          </p:txBody>
        </p:sp>
        <p:sp>
          <p:nvSpPr>
            <p:cNvPr id="57" name="TextBox 45">
              <a:extLst>
                <a:ext uri="{FF2B5EF4-FFF2-40B4-BE49-F238E27FC236}">
                  <a16:creationId xmlns:a16="http://schemas.microsoft.com/office/drawing/2014/main" id="{ECDAC4AE-C383-CA13-B936-AA57ACE69A5B}"/>
                </a:ext>
              </a:extLst>
            </p:cNvPr>
            <p:cNvSpPr txBox="1"/>
            <p:nvPr/>
          </p:nvSpPr>
          <p:spPr>
            <a:xfrm>
              <a:off x="8701264" y="1092909"/>
              <a:ext cx="1610697" cy="246221"/>
            </a:xfrm>
            <a:prstGeom prst="rect">
              <a:avLst/>
            </a:prstGeom>
            <a:noFill/>
          </p:spPr>
          <p:txBody>
            <a:bodyPr wrap="none" rtlCol="0">
              <a:spAutoFit/>
            </a:bodyPr>
            <a:lstStyle/>
            <a:p>
              <a:pPr defTabSz="1371600"/>
              <a:r>
                <a:rPr lang="en-US" b="1" dirty="0">
                  <a:solidFill>
                    <a:srgbClr val="437F86"/>
                  </a:solidFill>
                  <a:latin typeface="Arial" panose="020B0604020202020204" pitchFamily="34" charset="0"/>
                  <a:cs typeface="Arial" panose="020B0604020202020204" pitchFamily="34" charset="0"/>
                </a:rPr>
                <a:t>SMART HR SYSTEM</a:t>
              </a:r>
            </a:p>
          </p:txBody>
        </p:sp>
        <p:pic>
          <p:nvPicPr>
            <p:cNvPr id="160" name="Picture 159">
              <a:extLst>
                <a:ext uri="{FF2B5EF4-FFF2-40B4-BE49-F238E27FC236}">
                  <a16:creationId xmlns:a16="http://schemas.microsoft.com/office/drawing/2014/main" id="{8B284B09-807C-201B-F824-9A638249A57A}"/>
                </a:ext>
              </a:extLst>
            </p:cNvPr>
            <p:cNvPicPr>
              <a:picLocks noChangeAspect="1"/>
            </p:cNvPicPr>
            <p:nvPr/>
          </p:nvPicPr>
          <p:blipFill>
            <a:blip r:embed="rId40">
              <a:grayscl/>
            </a:blip>
            <a:stretch>
              <a:fillRect/>
            </a:stretch>
          </p:blipFill>
          <p:spPr>
            <a:xfrm>
              <a:off x="8469063" y="1167911"/>
              <a:ext cx="285975" cy="285975"/>
            </a:xfrm>
            <a:prstGeom prst="rect">
              <a:avLst/>
            </a:prstGeom>
          </p:spPr>
        </p:pic>
        <p:sp>
          <p:nvSpPr>
            <p:cNvPr id="161" name="Rectangle 80">
              <a:extLst>
                <a:ext uri="{FF2B5EF4-FFF2-40B4-BE49-F238E27FC236}">
                  <a16:creationId xmlns:a16="http://schemas.microsoft.com/office/drawing/2014/main" id="{6AE99FA5-0C69-6C36-2971-78F2D8ADAB23}"/>
                </a:ext>
              </a:extLst>
            </p:cNvPr>
            <p:cNvSpPr/>
            <p:nvPr/>
          </p:nvSpPr>
          <p:spPr>
            <a:xfrm flipV="1">
              <a:off x="8344773" y="1036574"/>
              <a:ext cx="3666889" cy="1879535"/>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2" name="Right Brace 161">
              <a:extLst>
                <a:ext uri="{FF2B5EF4-FFF2-40B4-BE49-F238E27FC236}">
                  <a16:creationId xmlns:a16="http://schemas.microsoft.com/office/drawing/2014/main" id="{3AA9E1A4-F5CE-D952-2371-CEA31A2BD135}"/>
                </a:ext>
              </a:extLst>
            </p:cNvPr>
            <p:cNvSpPr/>
            <p:nvPr/>
          </p:nvSpPr>
          <p:spPr>
            <a:xfrm rot="5400000">
              <a:off x="10039417" y="833479"/>
              <a:ext cx="221382" cy="2171328"/>
            </a:xfrm>
            <a:prstGeom prst="rightBrace">
              <a:avLst>
                <a:gd name="adj1" fmla="val 22563"/>
                <a:gd name="adj2" fmla="val 487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600"/>
              <a:endParaRPr lang="en-US" sz="2700">
                <a:solidFill>
                  <a:prstClr val="black"/>
                </a:solidFill>
                <a:latin typeface="Calibri" panose="020F0502020204030204"/>
              </a:endParaRPr>
            </a:p>
          </p:txBody>
        </p:sp>
        <p:grpSp>
          <p:nvGrpSpPr>
            <p:cNvPr id="107" name="Group 106">
              <a:extLst>
                <a:ext uri="{FF2B5EF4-FFF2-40B4-BE49-F238E27FC236}">
                  <a16:creationId xmlns:a16="http://schemas.microsoft.com/office/drawing/2014/main" id="{FFD7A07D-526A-18C8-5581-2674E9E8C1A3}"/>
                </a:ext>
              </a:extLst>
            </p:cNvPr>
            <p:cNvGrpSpPr/>
            <p:nvPr/>
          </p:nvGrpSpPr>
          <p:grpSpPr>
            <a:xfrm>
              <a:off x="8517775" y="1996887"/>
              <a:ext cx="1002979" cy="574607"/>
              <a:chOff x="9067598" y="1581786"/>
              <a:chExt cx="1002979" cy="574607"/>
            </a:xfrm>
          </p:grpSpPr>
          <p:pic>
            <p:nvPicPr>
              <p:cNvPr id="175" name="Graphic 174" descr="Programmer male outline">
                <a:extLst>
                  <a:ext uri="{FF2B5EF4-FFF2-40B4-BE49-F238E27FC236}">
                    <a16:creationId xmlns:a16="http://schemas.microsoft.com/office/drawing/2014/main" id="{BA3848BA-BB8C-059C-989E-5C8E122B7174}"/>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9384502" y="1581786"/>
                <a:ext cx="399521" cy="399521"/>
              </a:xfrm>
              <a:prstGeom prst="rect">
                <a:avLst/>
              </a:prstGeom>
            </p:spPr>
          </p:pic>
          <p:sp>
            <p:nvSpPr>
              <p:cNvPr id="184" name="TextBox 97">
                <a:extLst>
                  <a:ext uri="{FF2B5EF4-FFF2-40B4-BE49-F238E27FC236}">
                    <a16:creationId xmlns:a16="http://schemas.microsoft.com/office/drawing/2014/main" id="{EA949B07-9BC7-B131-3B06-1F90995B432B}"/>
                  </a:ext>
                </a:extLst>
              </p:cNvPr>
              <p:cNvSpPr txBox="1"/>
              <p:nvPr/>
            </p:nvSpPr>
            <p:spPr>
              <a:xfrm>
                <a:off x="9067598" y="1956338"/>
                <a:ext cx="1002979"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Fast Digitalization</a:t>
                </a:r>
              </a:p>
            </p:txBody>
          </p:sp>
        </p:grpSp>
        <p:grpSp>
          <p:nvGrpSpPr>
            <p:cNvPr id="113" name="Group 112">
              <a:extLst>
                <a:ext uri="{FF2B5EF4-FFF2-40B4-BE49-F238E27FC236}">
                  <a16:creationId xmlns:a16="http://schemas.microsoft.com/office/drawing/2014/main" id="{24AFF7B7-8307-5AB5-2746-FF20C6D45503}"/>
                </a:ext>
              </a:extLst>
            </p:cNvPr>
            <p:cNvGrpSpPr/>
            <p:nvPr/>
          </p:nvGrpSpPr>
          <p:grpSpPr>
            <a:xfrm>
              <a:off x="9731807" y="2013122"/>
              <a:ext cx="1805230" cy="853065"/>
              <a:chOff x="9771906" y="1591774"/>
              <a:chExt cx="1805230" cy="853065"/>
            </a:xfrm>
          </p:grpSpPr>
          <p:pic>
            <p:nvPicPr>
              <p:cNvPr id="74" name="Graphic 73" descr="Computer outline">
                <a:extLst>
                  <a:ext uri="{FF2B5EF4-FFF2-40B4-BE49-F238E27FC236}">
                    <a16:creationId xmlns:a16="http://schemas.microsoft.com/office/drawing/2014/main" id="{D0D91FEF-FDE9-4E47-F80B-7EBB41A2FFFB}"/>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 xmlns:asvg="http://schemas.microsoft.com/office/drawing/2016/SVG/main" r:embed="rId44"/>
                  </a:ext>
                </a:extLst>
              </a:blip>
              <a:stretch>
                <a:fillRect/>
              </a:stretch>
            </p:blipFill>
            <p:spPr>
              <a:xfrm>
                <a:off x="10068183" y="1591774"/>
                <a:ext cx="481483" cy="481483"/>
              </a:xfrm>
              <a:prstGeom prst="rect">
                <a:avLst/>
              </a:prstGeom>
            </p:spPr>
          </p:pic>
          <p:sp>
            <p:nvSpPr>
              <p:cNvPr id="75" name="TextBox 97">
                <a:extLst>
                  <a:ext uri="{FF2B5EF4-FFF2-40B4-BE49-F238E27FC236}">
                    <a16:creationId xmlns:a16="http://schemas.microsoft.com/office/drawing/2014/main" id="{B580B29C-E931-EE71-A814-97C7C6A666D0}"/>
                  </a:ext>
                </a:extLst>
              </p:cNvPr>
              <p:cNvSpPr txBox="1"/>
              <p:nvPr/>
            </p:nvSpPr>
            <p:spPr>
              <a:xfrm>
                <a:off x="9771906" y="1956656"/>
                <a:ext cx="1267410"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One Stop Service</a:t>
                </a:r>
              </a:p>
            </p:txBody>
          </p:sp>
          <p:sp>
            <p:nvSpPr>
              <p:cNvPr id="82" name="TextBox 97">
                <a:extLst>
                  <a:ext uri="{FF2B5EF4-FFF2-40B4-BE49-F238E27FC236}">
                    <a16:creationId xmlns:a16="http://schemas.microsoft.com/office/drawing/2014/main" id="{0836D33E-CD93-F10F-6C68-00DAECD12B1A}"/>
                  </a:ext>
                </a:extLst>
              </p:cNvPr>
              <p:cNvSpPr txBox="1"/>
              <p:nvPr/>
            </p:nvSpPr>
            <p:spPr>
              <a:xfrm>
                <a:off x="9921581" y="2106285"/>
                <a:ext cx="1655555" cy="338554"/>
              </a:xfrm>
              <a:prstGeom prst="rect">
                <a:avLst/>
              </a:prstGeom>
              <a:noFill/>
            </p:spPr>
            <p:txBody>
              <a:bodyPr wrap="square" rtlCol="0">
                <a:spAutoFit/>
              </a:bodyPr>
              <a:lstStyle/>
              <a:p>
                <a:pPr marL="257175" indent="-257175" defTabSz="1371600">
                  <a:buFont typeface="Arial" panose="020B0604020202020204" pitchFamily="34" charset="0"/>
                  <a:buChar char="•"/>
                </a:pPr>
                <a:r>
                  <a:rPr lang="en-US" sz="1350" dirty="0">
                    <a:solidFill>
                      <a:srgbClr val="437F86"/>
                    </a:solidFill>
                    <a:latin typeface="Calibri" panose="020F0502020204030204"/>
                  </a:rPr>
                  <a:t>All form In one Site</a:t>
                </a:r>
              </a:p>
              <a:p>
                <a:pPr marL="257175" indent="-257175" defTabSz="1371600">
                  <a:buFont typeface="Arial" panose="020B0604020202020204" pitchFamily="34" charset="0"/>
                  <a:buChar char="•"/>
                </a:pPr>
                <a:r>
                  <a:rPr lang="en-US" sz="1350" dirty="0">
                    <a:solidFill>
                      <a:srgbClr val="437F86"/>
                    </a:solidFill>
                    <a:latin typeface="Calibri" panose="020F0502020204030204"/>
                  </a:rPr>
                  <a:t>Easy Tracking Form Request</a:t>
                </a:r>
              </a:p>
            </p:txBody>
          </p:sp>
        </p:grpSp>
        <p:pic>
          <p:nvPicPr>
            <p:cNvPr id="241" name="Picture 240">
              <a:extLst>
                <a:ext uri="{FF2B5EF4-FFF2-40B4-BE49-F238E27FC236}">
                  <a16:creationId xmlns:a16="http://schemas.microsoft.com/office/drawing/2014/main" id="{B1530DA7-B2A4-A8A9-E66E-E57A2AF99E9C}"/>
                </a:ext>
              </a:extLst>
            </p:cNvPr>
            <p:cNvPicPr>
              <a:picLocks noChangeAspect="1"/>
            </p:cNvPicPr>
            <p:nvPr/>
          </p:nvPicPr>
          <p:blipFill>
            <a:blip r:embed="rId45"/>
            <a:stretch>
              <a:fillRect/>
            </a:stretch>
          </p:blipFill>
          <p:spPr>
            <a:xfrm>
              <a:off x="10916933" y="2059001"/>
              <a:ext cx="735689" cy="467355"/>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414726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grpSp>
        <p:nvGrpSpPr>
          <p:cNvPr id="272" name="Group 271">
            <a:extLst>
              <a:ext uri="{FF2B5EF4-FFF2-40B4-BE49-F238E27FC236}">
                <a16:creationId xmlns:a16="http://schemas.microsoft.com/office/drawing/2014/main" id="{D4936628-6B98-B41F-BD18-3D758CD05BCB}"/>
              </a:ext>
            </a:extLst>
          </p:cNvPr>
          <p:cNvGrpSpPr/>
          <p:nvPr/>
        </p:nvGrpSpPr>
        <p:grpSpPr>
          <a:xfrm>
            <a:off x="185496" y="9359557"/>
            <a:ext cx="17782011" cy="850106"/>
            <a:chOff x="158438" y="8637953"/>
            <a:chExt cx="11346797" cy="566737"/>
          </a:xfrm>
        </p:grpSpPr>
        <p:cxnSp>
          <p:nvCxnSpPr>
            <p:cNvPr id="273" name="Straight Connector 272">
              <a:extLst>
                <a:ext uri="{FF2B5EF4-FFF2-40B4-BE49-F238E27FC236}">
                  <a16:creationId xmlns:a16="http://schemas.microsoft.com/office/drawing/2014/main" id="{FCCF34E6-5BFC-BFAF-7BA8-7A2D8B04A1FA}"/>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CAF6F309-7EE1-1F47-A843-F15899877664}"/>
                </a:ext>
              </a:extLst>
            </p:cNvPr>
            <p:cNvGrpSpPr/>
            <p:nvPr/>
          </p:nvGrpSpPr>
          <p:grpSpPr>
            <a:xfrm>
              <a:off x="158438" y="8637953"/>
              <a:ext cx="4997338" cy="566737"/>
              <a:chOff x="-1156098" y="8491512"/>
              <a:chExt cx="6512347" cy="738552"/>
            </a:xfrm>
          </p:grpSpPr>
          <p:pic>
            <p:nvPicPr>
              <p:cNvPr id="275" name="図 7">
                <a:extLst>
                  <a:ext uri="{FF2B5EF4-FFF2-40B4-BE49-F238E27FC236}">
                    <a16:creationId xmlns:a16="http://schemas.microsoft.com/office/drawing/2014/main" id="{7F65DD74-25EB-3ECE-E5E9-E26DE56D1F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76" name="Picture 275">
                <a:extLst>
                  <a:ext uri="{FF2B5EF4-FFF2-40B4-BE49-F238E27FC236}">
                    <a16:creationId xmlns:a16="http://schemas.microsoft.com/office/drawing/2014/main" id="{DC6DA816-3B8B-1ABF-7E34-6988A83C9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77" name="TextBox 19">
                <a:extLst>
                  <a:ext uri="{FF2B5EF4-FFF2-40B4-BE49-F238E27FC236}">
                    <a16:creationId xmlns:a16="http://schemas.microsoft.com/office/drawing/2014/main" id="{1A57A3AC-D574-221F-A54F-17E28638AFF1}"/>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78" name="TextBox 20">
                <a:extLst>
                  <a:ext uri="{FF2B5EF4-FFF2-40B4-BE49-F238E27FC236}">
                    <a16:creationId xmlns:a16="http://schemas.microsoft.com/office/drawing/2014/main" id="{76FD7534-462F-DB92-C49A-71612391068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79" name="TextBox 21">
                <a:extLst>
                  <a:ext uri="{FF2B5EF4-FFF2-40B4-BE49-F238E27FC236}">
                    <a16:creationId xmlns:a16="http://schemas.microsoft.com/office/drawing/2014/main" id="{83006AD2-2DFD-3E80-E23C-A61990008481}"/>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143" name="Rectangle: Rounded Corners 142">
            <a:extLst>
              <a:ext uri="{FF2B5EF4-FFF2-40B4-BE49-F238E27FC236}">
                <a16:creationId xmlns:a16="http://schemas.microsoft.com/office/drawing/2014/main" id="{86CBD746-694F-3C23-ECE8-8326A26370F4}"/>
              </a:ext>
            </a:extLst>
          </p:cNvPr>
          <p:cNvSpPr/>
          <p:nvPr/>
        </p:nvSpPr>
        <p:spPr>
          <a:xfrm>
            <a:off x="5506279" y="9614520"/>
            <a:ext cx="11329328" cy="38255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ID" sz="2700" b="1" dirty="0">
                <a:solidFill>
                  <a:srgbClr val="FF0000"/>
                </a:solidFill>
                <a:latin typeface="Calibri" panose="020F0502020204030204"/>
              </a:rPr>
              <a:t>DIGITIZING SYSTEM IN AN EASY, FAST, AND CHEAP WAY</a:t>
            </a:r>
          </a:p>
        </p:txBody>
      </p:sp>
      <p:grpSp>
        <p:nvGrpSpPr>
          <p:cNvPr id="53" name="Group 52">
            <a:extLst>
              <a:ext uri="{FF2B5EF4-FFF2-40B4-BE49-F238E27FC236}">
                <a16:creationId xmlns:a16="http://schemas.microsoft.com/office/drawing/2014/main" id="{E5EF5F9A-CA4B-A431-A67A-BA8BA82E1F05}"/>
              </a:ext>
            </a:extLst>
          </p:cNvPr>
          <p:cNvGrpSpPr/>
          <p:nvPr/>
        </p:nvGrpSpPr>
        <p:grpSpPr>
          <a:xfrm>
            <a:off x="398871" y="2574510"/>
            <a:ext cx="3836397" cy="1038261"/>
            <a:chOff x="265914" y="1854412"/>
            <a:chExt cx="2557598" cy="692174"/>
          </a:xfrm>
        </p:grpSpPr>
        <p:sp>
          <p:nvSpPr>
            <p:cNvPr id="37" name="Rectangle: Rounded Corners 36">
              <a:extLst>
                <a:ext uri="{FF2B5EF4-FFF2-40B4-BE49-F238E27FC236}">
                  <a16:creationId xmlns:a16="http://schemas.microsoft.com/office/drawing/2014/main" id="{12AEBFE5-5A2A-1D9E-102F-A7636B66AA3C}"/>
                </a:ext>
              </a:extLst>
            </p:cNvPr>
            <p:cNvSpPr/>
            <p:nvPr/>
          </p:nvSpPr>
          <p:spPr>
            <a:xfrm>
              <a:off x="265914" y="1934288"/>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8" name="Bagan alur: Konektor 23">
              <a:extLst>
                <a:ext uri="{FF2B5EF4-FFF2-40B4-BE49-F238E27FC236}">
                  <a16:creationId xmlns:a16="http://schemas.microsoft.com/office/drawing/2014/main" id="{E420FD5D-EB9C-5CA8-592F-84EC04D5C532}"/>
                </a:ext>
              </a:extLst>
            </p:cNvPr>
            <p:cNvSpPr/>
            <p:nvPr/>
          </p:nvSpPr>
          <p:spPr>
            <a:xfrm>
              <a:off x="393424" y="1854412"/>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3" name="TextBox 42">
              <a:extLst>
                <a:ext uri="{FF2B5EF4-FFF2-40B4-BE49-F238E27FC236}">
                  <a16:creationId xmlns:a16="http://schemas.microsoft.com/office/drawing/2014/main" id="{495B3336-17C5-2A3B-B334-17F7D7B5C9C9}"/>
                </a:ext>
              </a:extLst>
            </p:cNvPr>
            <p:cNvSpPr txBox="1"/>
            <p:nvPr/>
          </p:nvSpPr>
          <p:spPr>
            <a:xfrm>
              <a:off x="1716315" y="1958752"/>
              <a:ext cx="1107197" cy="430887"/>
            </a:xfrm>
            <a:prstGeom prst="rect">
              <a:avLst/>
            </a:prstGeom>
            <a:noFill/>
          </p:spPr>
          <p:txBody>
            <a:bodyPr wrap="square" rtlCol="0">
              <a:spAutoFit/>
            </a:bodyPr>
            <a:lstStyle/>
            <a:p>
              <a:pPr defTabSz="1371600"/>
              <a:r>
                <a:rPr lang="en-US" b="1" dirty="0">
                  <a:solidFill>
                    <a:srgbClr val="FFFFFF"/>
                  </a:solidFill>
                  <a:latin typeface="Calibri" panose="020F0502020204030204"/>
                </a:rPr>
                <a:t>Digitalize System at HR</a:t>
              </a:r>
            </a:p>
          </p:txBody>
        </p:sp>
        <p:sp>
          <p:nvSpPr>
            <p:cNvPr id="65" name="TextBox 64">
              <a:extLst>
                <a:ext uri="{FF2B5EF4-FFF2-40B4-BE49-F238E27FC236}">
                  <a16:creationId xmlns:a16="http://schemas.microsoft.com/office/drawing/2014/main" id="{003E5E6D-ED80-D787-6C88-1182C4D0E447}"/>
                </a:ext>
              </a:extLst>
            </p:cNvPr>
            <p:cNvSpPr txBox="1"/>
            <p:nvPr/>
          </p:nvSpPr>
          <p:spPr>
            <a:xfrm>
              <a:off x="1092592" y="1966860"/>
              <a:ext cx="1310259" cy="369332"/>
            </a:xfrm>
            <a:prstGeom prst="rect">
              <a:avLst/>
            </a:prstGeom>
            <a:noFill/>
          </p:spPr>
          <p:txBody>
            <a:bodyPr wrap="square" rtlCol="0">
              <a:spAutoFit/>
            </a:bodyPr>
            <a:lstStyle/>
            <a:p>
              <a:pPr defTabSz="1371600"/>
              <a:r>
                <a:rPr lang="en-US" sz="3000" b="1" dirty="0">
                  <a:solidFill>
                    <a:prstClr val="white"/>
                  </a:solidFill>
                  <a:latin typeface="Calibri" panose="020F0502020204030204"/>
                </a:rPr>
                <a:t>100%</a:t>
              </a:r>
            </a:p>
          </p:txBody>
        </p:sp>
        <p:sp>
          <p:nvSpPr>
            <p:cNvPr id="60" name="TextBox 45">
              <a:extLst>
                <a:ext uri="{FF2B5EF4-FFF2-40B4-BE49-F238E27FC236}">
                  <a16:creationId xmlns:a16="http://schemas.microsoft.com/office/drawing/2014/main" id="{B0612CC9-54CD-1D08-6E0D-701777428D2B}"/>
                </a:ext>
              </a:extLst>
            </p:cNvPr>
            <p:cNvSpPr txBox="1"/>
            <p:nvPr/>
          </p:nvSpPr>
          <p:spPr>
            <a:xfrm>
              <a:off x="343647" y="2038835"/>
              <a:ext cx="762175"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GOALS</a:t>
              </a:r>
              <a:endParaRPr lang="en-US" b="1" dirty="0">
                <a:solidFill>
                  <a:srgbClr val="071952"/>
                </a:solidFill>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5538A666-1BDC-D5FD-79D4-BE71900CD8AF}"/>
              </a:ext>
            </a:extLst>
          </p:cNvPr>
          <p:cNvGrpSpPr/>
          <p:nvPr/>
        </p:nvGrpSpPr>
        <p:grpSpPr>
          <a:xfrm>
            <a:off x="398871" y="1489860"/>
            <a:ext cx="3836397" cy="1038261"/>
            <a:chOff x="265914" y="1117065"/>
            <a:chExt cx="2557598" cy="692174"/>
          </a:xfrm>
        </p:grpSpPr>
        <p:sp>
          <p:nvSpPr>
            <p:cNvPr id="10" name="Rectangle: Rounded Corners 9">
              <a:extLst>
                <a:ext uri="{FF2B5EF4-FFF2-40B4-BE49-F238E27FC236}">
                  <a16:creationId xmlns:a16="http://schemas.microsoft.com/office/drawing/2014/main" id="{BD9CB76C-5559-2603-E4EB-4C623CC46FB3}"/>
                </a:ext>
              </a:extLst>
            </p:cNvPr>
            <p:cNvSpPr/>
            <p:nvPr/>
          </p:nvSpPr>
          <p:spPr>
            <a:xfrm>
              <a:off x="265914" y="1196941"/>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Bagan alur: Konektor 23">
              <a:extLst>
                <a:ext uri="{FF2B5EF4-FFF2-40B4-BE49-F238E27FC236}">
                  <a16:creationId xmlns:a16="http://schemas.microsoft.com/office/drawing/2014/main" id="{5039EC2C-5870-49E9-A84A-3CB1713E7035}"/>
                </a:ext>
              </a:extLst>
            </p:cNvPr>
            <p:cNvSpPr/>
            <p:nvPr/>
          </p:nvSpPr>
          <p:spPr>
            <a:xfrm>
              <a:off x="393424" y="1117065"/>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2B84CF90-0F46-3D21-7C09-C86955F60D16}"/>
                </a:ext>
              </a:extLst>
            </p:cNvPr>
            <p:cNvSpPr txBox="1"/>
            <p:nvPr/>
          </p:nvSpPr>
          <p:spPr>
            <a:xfrm>
              <a:off x="1179761" y="1221405"/>
              <a:ext cx="1643751" cy="430887"/>
            </a:xfrm>
            <a:prstGeom prst="rect">
              <a:avLst/>
            </a:prstGeom>
            <a:noFill/>
          </p:spPr>
          <p:txBody>
            <a:bodyPr wrap="square" rtlCol="0">
              <a:spAutoFit/>
            </a:bodyPr>
            <a:lstStyle/>
            <a:p>
              <a:pPr defTabSz="1371600"/>
              <a:r>
                <a:rPr lang="en-US" b="1" dirty="0">
                  <a:solidFill>
                    <a:srgbClr val="FFFFFF"/>
                  </a:solidFill>
                  <a:latin typeface="Calibri" panose="020F0502020204030204"/>
                </a:rPr>
                <a:t>Efficiency Operation with Digital System</a:t>
              </a:r>
            </a:p>
          </p:txBody>
        </p:sp>
        <p:pic>
          <p:nvPicPr>
            <p:cNvPr id="49" name="Graphic 48" descr="Brain in head with solid fill">
              <a:extLst>
                <a:ext uri="{FF2B5EF4-FFF2-40B4-BE49-F238E27FC236}">
                  <a16:creationId xmlns:a16="http://schemas.microsoft.com/office/drawing/2014/main" id="{DBD03B86-5F5D-2F70-9495-3D9DF77A29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84762" y="1136562"/>
              <a:ext cx="362370" cy="362370"/>
            </a:xfrm>
            <a:prstGeom prst="rect">
              <a:avLst/>
            </a:prstGeom>
          </p:spPr>
        </p:pic>
        <p:sp>
          <p:nvSpPr>
            <p:cNvPr id="66" name="TextBox 45">
              <a:extLst>
                <a:ext uri="{FF2B5EF4-FFF2-40B4-BE49-F238E27FC236}">
                  <a16:creationId xmlns:a16="http://schemas.microsoft.com/office/drawing/2014/main" id="{044E62CF-FDD7-C84E-9620-9220E3FFAC38}"/>
                </a:ext>
              </a:extLst>
            </p:cNvPr>
            <p:cNvSpPr txBox="1"/>
            <p:nvPr/>
          </p:nvSpPr>
          <p:spPr>
            <a:xfrm>
              <a:off x="379494" y="1420383"/>
              <a:ext cx="749992" cy="307777"/>
            </a:xfrm>
            <a:prstGeom prst="rect">
              <a:avLst/>
            </a:prstGeom>
            <a:noFill/>
          </p:spPr>
          <p:txBody>
            <a:bodyPr wrap="none" rtlCol="0">
              <a:spAutoFit/>
            </a:bodyPr>
            <a:lstStyle/>
            <a:p>
              <a:pPr algn="ctr" defTabSz="1371600"/>
              <a:r>
                <a:rPr lang="en-US" sz="1200" b="1" dirty="0">
                  <a:solidFill>
                    <a:srgbClr val="071952"/>
                  </a:solidFill>
                  <a:latin typeface="Arial" panose="020B0604020202020204" pitchFamily="34" charset="0"/>
                  <a:cs typeface="Arial" panose="020B0604020202020204" pitchFamily="34" charset="0"/>
                </a:rPr>
                <a:t>WAY OF</a:t>
              </a:r>
            </a:p>
            <a:p>
              <a:pPr defTabSz="1371600"/>
              <a:r>
                <a:rPr lang="en-US" sz="1200" b="1" dirty="0">
                  <a:solidFill>
                    <a:srgbClr val="071952"/>
                  </a:solidFill>
                  <a:latin typeface="Arial" panose="020B0604020202020204" pitchFamily="34" charset="0"/>
                  <a:cs typeface="Arial" panose="020B0604020202020204" pitchFamily="34" charset="0"/>
                </a:rPr>
                <a:t>THINKING</a:t>
              </a:r>
            </a:p>
          </p:txBody>
        </p:sp>
      </p:grpSp>
      <p:grpSp>
        <p:nvGrpSpPr>
          <p:cNvPr id="54" name="Group 53">
            <a:extLst>
              <a:ext uri="{FF2B5EF4-FFF2-40B4-BE49-F238E27FC236}">
                <a16:creationId xmlns:a16="http://schemas.microsoft.com/office/drawing/2014/main" id="{39A2EC9D-C38C-8442-B4A0-B28B7CD6599B}"/>
              </a:ext>
            </a:extLst>
          </p:cNvPr>
          <p:cNvGrpSpPr/>
          <p:nvPr/>
        </p:nvGrpSpPr>
        <p:grpSpPr>
          <a:xfrm>
            <a:off x="4133426" y="1442130"/>
            <a:ext cx="1936989" cy="2082155"/>
            <a:chOff x="2841342" y="1091541"/>
            <a:chExt cx="1291326" cy="1388103"/>
          </a:xfrm>
        </p:grpSpPr>
        <p:sp>
          <p:nvSpPr>
            <p:cNvPr id="68" name="Rectangle: Rounded Corners 67">
              <a:extLst>
                <a:ext uri="{FF2B5EF4-FFF2-40B4-BE49-F238E27FC236}">
                  <a16:creationId xmlns:a16="http://schemas.microsoft.com/office/drawing/2014/main" id="{1B35DDFE-5046-C34D-5292-4742E03F2058}"/>
                </a:ext>
              </a:extLst>
            </p:cNvPr>
            <p:cNvSpPr/>
            <p:nvPr/>
          </p:nvSpPr>
          <p:spPr>
            <a:xfrm>
              <a:off x="2945467" y="1189740"/>
              <a:ext cx="1117841" cy="128990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81" name="Bagan alur: Konektor 23">
              <a:extLst>
                <a:ext uri="{FF2B5EF4-FFF2-40B4-BE49-F238E27FC236}">
                  <a16:creationId xmlns:a16="http://schemas.microsoft.com/office/drawing/2014/main" id="{E37B646A-B093-679B-964E-EE578FF4983C}"/>
                </a:ext>
              </a:extLst>
            </p:cNvPr>
            <p:cNvSpPr/>
            <p:nvPr/>
          </p:nvSpPr>
          <p:spPr>
            <a:xfrm>
              <a:off x="3144027" y="1091541"/>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95" name="TextBox 94">
              <a:extLst>
                <a:ext uri="{FF2B5EF4-FFF2-40B4-BE49-F238E27FC236}">
                  <a16:creationId xmlns:a16="http://schemas.microsoft.com/office/drawing/2014/main" id="{3D3E25C5-3AE1-CF02-0D3E-186F85701676}"/>
                </a:ext>
              </a:extLst>
            </p:cNvPr>
            <p:cNvSpPr txBox="1"/>
            <p:nvPr/>
          </p:nvSpPr>
          <p:spPr>
            <a:xfrm>
              <a:off x="2989472" y="1766450"/>
              <a:ext cx="1107197" cy="246221"/>
            </a:xfrm>
            <a:prstGeom prst="rect">
              <a:avLst/>
            </a:prstGeom>
            <a:noFill/>
          </p:spPr>
          <p:txBody>
            <a:bodyPr wrap="square" rtlCol="0">
              <a:spAutoFit/>
            </a:bodyPr>
            <a:lstStyle/>
            <a:p>
              <a:pPr defTabSz="1371600"/>
              <a:r>
                <a:rPr lang="en-US" b="1" dirty="0">
                  <a:solidFill>
                    <a:srgbClr val="FFFFFF"/>
                  </a:solidFill>
                  <a:latin typeface="Calibri" panose="020F0502020204030204"/>
                </a:rPr>
                <a:t>100 % Digital</a:t>
              </a:r>
            </a:p>
          </p:txBody>
        </p:sp>
        <p:sp>
          <p:nvSpPr>
            <p:cNvPr id="96" name="TextBox 95">
              <a:extLst>
                <a:ext uri="{FF2B5EF4-FFF2-40B4-BE49-F238E27FC236}">
                  <a16:creationId xmlns:a16="http://schemas.microsoft.com/office/drawing/2014/main" id="{E2A4596A-1697-B7D2-04FB-F906FB3FD9AF}"/>
                </a:ext>
              </a:extLst>
            </p:cNvPr>
            <p:cNvSpPr txBox="1"/>
            <p:nvPr/>
          </p:nvSpPr>
          <p:spPr>
            <a:xfrm>
              <a:off x="2841342" y="1990708"/>
              <a:ext cx="1291326" cy="430887"/>
            </a:xfrm>
            <a:prstGeom prst="rect">
              <a:avLst/>
            </a:prstGeom>
            <a:noFill/>
          </p:spPr>
          <p:txBody>
            <a:bodyPr wrap="square" rtlCol="0">
              <a:spAutoFit/>
            </a:bodyPr>
            <a:lstStyle/>
            <a:p>
              <a:pPr algn="ctr" defTabSz="1371600"/>
              <a:r>
                <a:rPr lang="en-US" b="1" dirty="0">
                  <a:solidFill>
                    <a:srgbClr val="FFFFFF"/>
                  </a:solidFill>
                  <a:latin typeface="Calibri" panose="020F0502020204030204"/>
                </a:rPr>
                <a:t>One Stop</a:t>
              </a:r>
            </a:p>
            <a:p>
              <a:pPr algn="ctr" defTabSz="1371600"/>
              <a:r>
                <a:rPr lang="en-US" b="1" dirty="0">
                  <a:solidFill>
                    <a:srgbClr val="FFFFFF"/>
                  </a:solidFill>
                  <a:latin typeface="Calibri" panose="020F0502020204030204"/>
                </a:rPr>
                <a:t>Service</a:t>
              </a:r>
            </a:p>
          </p:txBody>
        </p:sp>
        <p:sp>
          <p:nvSpPr>
            <p:cNvPr id="99" name="TextBox 45">
              <a:extLst>
                <a:ext uri="{FF2B5EF4-FFF2-40B4-BE49-F238E27FC236}">
                  <a16:creationId xmlns:a16="http://schemas.microsoft.com/office/drawing/2014/main" id="{E2E533DE-C520-E34B-E020-29C6574D73AC}"/>
                </a:ext>
              </a:extLst>
            </p:cNvPr>
            <p:cNvSpPr txBox="1"/>
            <p:nvPr/>
          </p:nvSpPr>
          <p:spPr>
            <a:xfrm>
              <a:off x="3213340" y="1275113"/>
              <a:ext cx="601874"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SHS?</a:t>
              </a:r>
              <a:endParaRPr lang="en-US" b="1" dirty="0">
                <a:solidFill>
                  <a:srgbClr val="071952"/>
                </a:solidFill>
                <a:latin typeface="Arial" panose="020B0604020202020204" pitchFamily="34" charset="0"/>
                <a:cs typeface="Arial" panose="020B0604020202020204" pitchFamily="34" charset="0"/>
              </a:endParaRPr>
            </a:p>
          </p:txBody>
        </p:sp>
      </p:grpSp>
      <p:sp>
        <p:nvSpPr>
          <p:cNvPr id="106" name="TextBox 45">
            <a:extLst>
              <a:ext uri="{FF2B5EF4-FFF2-40B4-BE49-F238E27FC236}">
                <a16:creationId xmlns:a16="http://schemas.microsoft.com/office/drawing/2014/main" id="{A930B806-A853-11F2-F324-6B708DCEFC5A}"/>
              </a:ext>
            </a:extLst>
          </p:cNvPr>
          <p:cNvSpPr txBox="1"/>
          <p:nvPr/>
        </p:nvSpPr>
        <p:spPr>
          <a:xfrm>
            <a:off x="285521" y="5021296"/>
            <a:ext cx="1777001" cy="553998"/>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Spent</a:t>
            </a:r>
            <a:r>
              <a:rPr lang="en-US" sz="1500" b="1" dirty="0">
                <a:solidFill>
                  <a:srgbClr val="C00000"/>
                </a:solidFill>
                <a:latin typeface="Calibri" panose="020F0502020204030204"/>
              </a:rPr>
              <a:t> 500 </a:t>
            </a:r>
            <a:r>
              <a:rPr lang="en-US" sz="1500" dirty="0">
                <a:solidFill>
                  <a:prstClr val="black"/>
                </a:solidFill>
                <a:latin typeface="Calibri" panose="020F0502020204030204"/>
              </a:rPr>
              <a:t>sheets of </a:t>
            </a:r>
            <a:r>
              <a:rPr lang="en-US" sz="1500" b="1" dirty="0">
                <a:solidFill>
                  <a:srgbClr val="C00000"/>
                </a:solidFill>
                <a:latin typeface="Calibri" panose="020F0502020204030204"/>
              </a:rPr>
              <a:t>paper </a:t>
            </a:r>
            <a:r>
              <a:rPr lang="en-US" sz="1500" dirty="0">
                <a:solidFill>
                  <a:prstClr val="black"/>
                </a:solidFill>
                <a:latin typeface="Calibri" panose="020F0502020204030204"/>
              </a:rPr>
              <a:t>for Form.</a:t>
            </a:r>
          </a:p>
        </p:txBody>
      </p:sp>
      <p:pic>
        <p:nvPicPr>
          <p:cNvPr id="142" name="Gambar 141">
            <a:extLst>
              <a:ext uri="{FF2B5EF4-FFF2-40B4-BE49-F238E27FC236}">
                <a16:creationId xmlns:a16="http://schemas.microsoft.com/office/drawing/2014/main" id="{6D9EDCF0-C25F-B9FB-4817-09581E167610}"/>
              </a:ext>
            </a:extLst>
          </p:cNvPr>
          <p:cNvPicPr>
            <a:picLocks noChangeAspect="1"/>
          </p:cNvPicPr>
          <p:nvPr/>
        </p:nvPicPr>
        <p:blipFill>
          <a:blip r:embed="rId7">
            <a:duotone>
              <a:schemeClr val="accent5">
                <a:shade val="45000"/>
                <a:satMod val="135000"/>
              </a:schemeClr>
              <a:prstClr val="white"/>
            </a:duotone>
          </a:blip>
          <a:stretch>
            <a:fillRect/>
          </a:stretch>
        </p:blipFill>
        <p:spPr>
          <a:xfrm>
            <a:off x="1113359" y="4583114"/>
            <a:ext cx="453342" cy="453342"/>
          </a:xfrm>
          <a:prstGeom prst="rect">
            <a:avLst/>
          </a:prstGeom>
        </p:spPr>
      </p:pic>
      <p:sp>
        <p:nvSpPr>
          <p:cNvPr id="147" name="TextBox 45">
            <a:extLst>
              <a:ext uri="{FF2B5EF4-FFF2-40B4-BE49-F238E27FC236}">
                <a16:creationId xmlns:a16="http://schemas.microsoft.com/office/drawing/2014/main" id="{3FC4D828-1B9C-932A-96DA-12782FC3E25A}"/>
              </a:ext>
            </a:extLst>
          </p:cNvPr>
          <p:cNvSpPr txBox="1"/>
          <p:nvPr/>
        </p:nvSpPr>
        <p:spPr>
          <a:xfrm>
            <a:off x="4023475" y="4973588"/>
            <a:ext cx="1812224" cy="784830"/>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Total time for 1 Form Cycle  around </a:t>
            </a:r>
            <a:r>
              <a:rPr lang="en-US" sz="1500" b="1" dirty="0">
                <a:solidFill>
                  <a:srgbClr val="C00000"/>
                </a:solidFill>
                <a:latin typeface="Calibri" panose="020F0502020204030204"/>
              </a:rPr>
              <a:t>20</a:t>
            </a:r>
            <a:r>
              <a:rPr lang="en-US" sz="1500" b="1" dirty="0">
                <a:solidFill>
                  <a:prstClr val="black"/>
                </a:solidFill>
                <a:latin typeface="Calibri" panose="020F0502020204030204"/>
              </a:rPr>
              <a:t> </a:t>
            </a:r>
            <a:r>
              <a:rPr lang="en-US" sz="1500" b="1" dirty="0">
                <a:solidFill>
                  <a:srgbClr val="C00000"/>
                </a:solidFill>
                <a:latin typeface="Calibri" panose="020F0502020204030204"/>
              </a:rPr>
              <a:t>minutes</a:t>
            </a:r>
            <a:r>
              <a:rPr lang="en-US" sz="1500" b="1" dirty="0">
                <a:solidFill>
                  <a:prstClr val="black"/>
                </a:solidFill>
                <a:latin typeface="Calibri" panose="020F0502020204030204"/>
              </a:rPr>
              <a:t>.</a:t>
            </a:r>
          </a:p>
        </p:txBody>
      </p:sp>
      <p:pic>
        <p:nvPicPr>
          <p:cNvPr id="149" name="Grafik 24" descr="Stopwatch dengan isian solid">
            <a:extLst>
              <a:ext uri="{FF2B5EF4-FFF2-40B4-BE49-F238E27FC236}">
                <a16:creationId xmlns:a16="http://schemas.microsoft.com/office/drawing/2014/main" id="{971AABFF-2A24-66C6-C724-A4DAE554A8F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636415" y="4493417"/>
            <a:ext cx="538059" cy="538059"/>
          </a:xfrm>
          <a:prstGeom prst="rect">
            <a:avLst/>
          </a:prstGeom>
        </p:spPr>
      </p:pic>
      <p:sp>
        <p:nvSpPr>
          <p:cNvPr id="150" name="TextBox 45">
            <a:extLst>
              <a:ext uri="{FF2B5EF4-FFF2-40B4-BE49-F238E27FC236}">
                <a16:creationId xmlns:a16="http://schemas.microsoft.com/office/drawing/2014/main" id="{E0B20E05-E1B5-05B4-AAEC-480075B6632C}"/>
              </a:ext>
            </a:extLst>
          </p:cNvPr>
          <p:cNvSpPr txBox="1"/>
          <p:nvPr/>
        </p:nvSpPr>
        <p:spPr>
          <a:xfrm>
            <a:off x="2278365" y="4973588"/>
            <a:ext cx="1535937" cy="784830"/>
          </a:xfrm>
          <a:prstGeom prst="rect">
            <a:avLst/>
          </a:prstGeom>
          <a:noFill/>
        </p:spPr>
        <p:txBody>
          <a:bodyPr wrap="square" rtlCol="0">
            <a:spAutoFit/>
          </a:bodyPr>
          <a:lstStyle/>
          <a:p>
            <a:pPr algn="just" defTabSz="1371600"/>
            <a:r>
              <a:rPr lang="en-US" sz="1500" b="1" dirty="0">
                <a:solidFill>
                  <a:srgbClr val="C00000"/>
                </a:solidFill>
                <a:latin typeface="Calibri" panose="020F0502020204030204"/>
              </a:rPr>
              <a:t>Walking Time </a:t>
            </a:r>
            <a:r>
              <a:rPr lang="en-US" sz="1500" dirty="0">
                <a:solidFill>
                  <a:prstClr val="black"/>
                </a:solidFill>
                <a:latin typeface="Calibri" panose="020F0502020204030204"/>
              </a:rPr>
              <a:t>while approved step </a:t>
            </a:r>
            <a:r>
              <a:rPr lang="en-US" sz="1500" b="1" dirty="0">
                <a:solidFill>
                  <a:srgbClr val="C00000"/>
                </a:solidFill>
                <a:latin typeface="Calibri" panose="020F0502020204030204"/>
              </a:rPr>
              <a:t>10 minutes</a:t>
            </a:r>
          </a:p>
        </p:txBody>
      </p:sp>
      <p:pic>
        <p:nvPicPr>
          <p:cNvPr id="153" name="Picture 124">
            <a:extLst>
              <a:ext uri="{FF2B5EF4-FFF2-40B4-BE49-F238E27FC236}">
                <a16:creationId xmlns:a16="http://schemas.microsoft.com/office/drawing/2014/main" id="{787140A2-281B-6FCA-3B72-DCCB2CFBE8F1}"/>
              </a:ext>
            </a:extLst>
          </p:cNvPr>
          <p:cNvPicPr>
            <a:picLocks noChangeAspect="1"/>
          </p:cNvPicPr>
          <p:nvPr/>
        </p:nvPicPr>
        <p:blipFill>
          <a:blip r:embed="rId10">
            <a:duotone>
              <a:schemeClr val="accent1">
                <a:shade val="45000"/>
                <a:satMod val="135000"/>
              </a:schemeClr>
              <a:prstClr val="white"/>
            </a:duotone>
          </a:blip>
          <a:stretch>
            <a:fillRect/>
          </a:stretch>
        </p:blipFill>
        <p:spPr>
          <a:xfrm flipH="1">
            <a:off x="2813783" y="4511552"/>
            <a:ext cx="448256" cy="448256"/>
          </a:xfrm>
          <a:prstGeom prst="rect">
            <a:avLst/>
          </a:prstGeom>
          <a:noFill/>
        </p:spPr>
      </p:pic>
      <p:pic>
        <p:nvPicPr>
          <p:cNvPr id="206" name="Gambar 205">
            <a:extLst>
              <a:ext uri="{FF2B5EF4-FFF2-40B4-BE49-F238E27FC236}">
                <a16:creationId xmlns:a16="http://schemas.microsoft.com/office/drawing/2014/main" id="{4D436480-C0DF-BACD-39A1-698EF11B377A}"/>
              </a:ext>
            </a:extLst>
          </p:cNvPr>
          <p:cNvPicPr>
            <a:picLocks noChangeAspect="1"/>
          </p:cNvPicPr>
          <p:nvPr/>
        </p:nvPicPr>
        <p:blipFill>
          <a:blip r:embed="rId11">
            <a:duotone>
              <a:schemeClr val="accent2">
                <a:shade val="45000"/>
                <a:satMod val="135000"/>
              </a:schemeClr>
              <a:prstClr val="white"/>
            </a:duotone>
          </a:blip>
          <a:stretch>
            <a:fillRect/>
          </a:stretch>
        </p:blipFill>
        <p:spPr>
          <a:xfrm>
            <a:off x="11442315" y="3181242"/>
            <a:ext cx="593937" cy="595020"/>
          </a:xfrm>
          <a:prstGeom prst="rect">
            <a:avLst/>
          </a:prstGeom>
        </p:spPr>
      </p:pic>
      <p:grpSp>
        <p:nvGrpSpPr>
          <p:cNvPr id="85" name="Group 84">
            <a:extLst>
              <a:ext uri="{FF2B5EF4-FFF2-40B4-BE49-F238E27FC236}">
                <a16:creationId xmlns:a16="http://schemas.microsoft.com/office/drawing/2014/main" id="{4784C4DF-0DCA-DA9C-D53E-9897E239801B}"/>
              </a:ext>
            </a:extLst>
          </p:cNvPr>
          <p:cNvGrpSpPr/>
          <p:nvPr/>
        </p:nvGrpSpPr>
        <p:grpSpPr>
          <a:xfrm>
            <a:off x="488083" y="8418855"/>
            <a:ext cx="2989787" cy="692498"/>
            <a:chOff x="313980" y="3832281"/>
            <a:chExt cx="1993191" cy="461665"/>
          </a:xfrm>
        </p:grpSpPr>
        <p:pic>
          <p:nvPicPr>
            <p:cNvPr id="135" name="Grafik 20" descr="Gulung dengan isian solid">
              <a:extLst>
                <a:ext uri="{FF2B5EF4-FFF2-40B4-BE49-F238E27FC236}">
                  <a16:creationId xmlns:a16="http://schemas.microsoft.com/office/drawing/2014/main" id="{4160861C-EAE8-B72A-90E8-7515AC14D01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313980" y="3893131"/>
              <a:ext cx="479997" cy="400815"/>
            </a:xfrm>
            <a:prstGeom prst="rect">
              <a:avLst/>
            </a:prstGeom>
          </p:spPr>
        </p:pic>
        <p:sp>
          <p:nvSpPr>
            <p:cNvPr id="137" name="TextBox 45">
              <a:extLst>
                <a:ext uri="{FF2B5EF4-FFF2-40B4-BE49-F238E27FC236}">
                  <a16:creationId xmlns:a16="http://schemas.microsoft.com/office/drawing/2014/main" id="{4F60E4E4-A4C9-89BF-AD1E-B02C3C6BF54D}"/>
                </a:ext>
              </a:extLst>
            </p:cNvPr>
            <p:cNvSpPr txBox="1"/>
            <p:nvPr/>
          </p:nvSpPr>
          <p:spPr>
            <a:xfrm>
              <a:off x="732561" y="3832281"/>
              <a:ext cx="1574610"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15 FORM </a:t>
              </a:r>
            </a:p>
            <a:p>
              <a:pPr algn="just" defTabSz="1371600"/>
              <a:r>
                <a:rPr lang="en-US" dirty="0">
                  <a:solidFill>
                    <a:prstClr val="black"/>
                  </a:solidFill>
                  <a:latin typeface="Calibri" panose="020F0502020204030204"/>
                </a:rPr>
                <a:t>are still paper-based</a:t>
              </a:r>
            </a:p>
          </p:txBody>
        </p:sp>
      </p:grpSp>
      <p:grpSp>
        <p:nvGrpSpPr>
          <p:cNvPr id="89" name="Group 88">
            <a:extLst>
              <a:ext uri="{FF2B5EF4-FFF2-40B4-BE49-F238E27FC236}">
                <a16:creationId xmlns:a16="http://schemas.microsoft.com/office/drawing/2014/main" id="{9C620586-3979-8D00-6736-57D4DF828005}"/>
              </a:ext>
            </a:extLst>
          </p:cNvPr>
          <p:cNvGrpSpPr/>
          <p:nvPr/>
        </p:nvGrpSpPr>
        <p:grpSpPr>
          <a:xfrm>
            <a:off x="625799" y="7341082"/>
            <a:ext cx="2484894" cy="709172"/>
            <a:chOff x="2414053" y="3867959"/>
            <a:chExt cx="1656596" cy="472781"/>
          </a:xfrm>
        </p:grpSpPr>
        <p:sp>
          <p:nvSpPr>
            <p:cNvPr id="152" name="TextBox 45">
              <a:extLst>
                <a:ext uri="{FF2B5EF4-FFF2-40B4-BE49-F238E27FC236}">
                  <a16:creationId xmlns:a16="http://schemas.microsoft.com/office/drawing/2014/main" id="{83D29143-CB8D-79C5-00C8-F9ADE0980288}"/>
                </a:ext>
              </a:extLst>
            </p:cNvPr>
            <p:cNvSpPr txBox="1"/>
            <p:nvPr/>
          </p:nvSpPr>
          <p:spPr>
            <a:xfrm>
              <a:off x="2757822" y="3867959"/>
              <a:ext cx="1312827"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4 FORM </a:t>
              </a:r>
              <a:r>
                <a:rPr lang="en-US" dirty="0">
                  <a:solidFill>
                    <a:prstClr val="black"/>
                  </a:solidFill>
                  <a:latin typeface="Calibri" panose="020F0502020204030204"/>
                </a:rPr>
                <a:t>digital</a:t>
              </a:r>
              <a:r>
                <a:rPr lang="en-US" b="1" dirty="0">
                  <a:solidFill>
                    <a:srgbClr val="C00000"/>
                  </a:solidFill>
                  <a:latin typeface="Calibri" panose="020F0502020204030204"/>
                </a:rPr>
                <a:t> </a:t>
              </a:r>
            </a:p>
            <a:p>
              <a:pPr algn="just" defTabSz="1371600"/>
              <a:r>
                <a:rPr lang="en-US" dirty="0">
                  <a:solidFill>
                    <a:prstClr val="black"/>
                  </a:solidFill>
                  <a:latin typeface="Calibri" panose="020F0502020204030204"/>
                </a:rPr>
                <a:t>in HRSS</a:t>
              </a:r>
            </a:p>
          </p:txBody>
        </p:sp>
        <p:pic>
          <p:nvPicPr>
            <p:cNvPr id="61" name="Picture 94">
              <a:extLst>
                <a:ext uri="{FF2B5EF4-FFF2-40B4-BE49-F238E27FC236}">
                  <a16:creationId xmlns:a16="http://schemas.microsoft.com/office/drawing/2014/main" id="{8D8831E2-A005-435B-3ACF-97CC8D0C3E97}"/>
                </a:ext>
              </a:extLst>
            </p:cNvPr>
            <p:cNvPicPr>
              <a:picLocks noChangeAspect="1"/>
            </p:cNvPicPr>
            <p:nvPr/>
          </p:nvPicPr>
          <p:blipFill>
            <a:blip r:embed="rId14">
              <a:duotone>
                <a:schemeClr val="accent2">
                  <a:shade val="45000"/>
                  <a:satMod val="135000"/>
                </a:schemeClr>
                <a:prstClr val="white"/>
              </a:duotone>
            </a:blip>
            <a:stretch>
              <a:fillRect/>
            </a:stretch>
          </p:blipFill>
          <p:spPr>
            <a:xfrm>
              <a:off x="2414053" y="3927489"/>
              <a:ext cx="404261" cy="413251"/>
            </a:xfrm>
            <a:prstGeom prst="rect">
              <a:avLst/>
            </a:prstGeom>
          </p:spPr>
        </p:pic>
      </p:grpSp>
      <p:pic>
        <p:nvPicPr>
          <p:cNvPr id="210" name="Gambar 209">
            <a:extLst>
              <a:ext uri="{FF2B5EF4-FFF2-40B4-BE49-F238E27FC236}">
                <a16:creationId xmlns:a16="http://schemas.microsoft.com/office/drawing/2014/main" id="{2171D2FD-9D75-6F8D-8627-DBF898FDF089}"/>
              </a:ext>
            </a:extLst>
          </p:cNvPr>
          <p:cNvPicPr>
            <a:picLocks noChangeAspect="1"/>
          </p:cNvPicPr>
          <p:nvPr/>
        </p:nvPicPr>
        <p:blipFill>
          <a:blip r:embed="rId15"/>
          <a:stretch>
            <a:fillRect/>
          </a:stretch>
        </p:blipFill>
        <p:spPr>
          <a:xfrm>
            <a:off x="4093966" y="7974050"/>
            <a:ext cx="606392" cy="629405"/>
          </a:xfrm>
          <a:prstGeom prst="rect">
            <a:avLst/>
          </a:prstGeom>
        </p:spPr>
      </p:pic>
      <p:sp>
        <p:nvSpPr>
          <p:cNvPr id="23" name="TextBox 22">
            <a:extLst>
              <a:ext uri="{FF2B5EF4-FFF2-40B4-BE49-F238E27FC236}">
                <a16:creationId xmlns:a16="http://schemas.microsoft.com/office/drawing/2014/main" id="{2726815B-DC20-D973-0798-999ACD09FBB9}"/>
              </a:ext>
            </a:extLst>
          </p:cNvPr>
          <p:cNvSpPr txBox="1"/>
          <p:nvPr/>
        </p:nvSpPr>
        <p:spPr>
          <a:xfrm>
            <a:off x="3262039" y="7341078"/>
            <a:ext cx="2457797" cy="600164"/>
          </a:xfrm>
          <a:prstGeom prst="rect">
            <a:avLst/>
          </a:prstGeom>
          <a:noFill/>
        </p:spPr>
        <p:txBody>
          <a:bodyPr wrap="square" rtlCol="0">
            <a:spAutoFit/>
          </a:bodyPr>
          <a:lstStyle/>
          <a:p>
            <a:pPr defTabSz="1371600"/>
            <a:r>
              <a:rPr lang="en-US" sz="1650" dirty="0">
                <a:solidFill>
                  <a:prstClr val="black"/>
                </a:solidFill>
                <a:latin typeface="Calibri" panose="020F0502020204030204"/>
              </a:rPr>
              <a:t>HR </a:t>
            </a:r>
            <a:r>
              <a:rPr lang="en-US" sz="1650" b="1" dirty="0">
                <a:solidFill>
                  <a:srgbClr val="C00000"/>
                </a:solidFill>
                <a:latin typeface="Calibri" panose="020F0502020204030204"/>
              </a:rPr>
              <a:t>Pay Vendor</a:t>
            </a:r>
            <a:r>
              <a:rPr lang="en-US" sz="1650" dirty="0">
                <a:solidFill>
                  <a:prstClr val="black"/>
                </a:solidFill>
                <a:latin typeface="Calibri" panose="020F0502020204030204"/>
              </a:rPr>
              <a:t> to </a:t>
            </a:r>
            <a:r>
              <a:rPr lang="en-US" sz="1650" dirty="0">
                <a:solidFill>
                  <a:srgbClr val="C00000"/>
                </a:solidFill>
                <a:latin typeface="Calibri" panose="020F0502020204030204"/>
              </a:rPr>
              <a:t>create</a:t>
            </a:r>
            <a:r>
              <a:rPr lang="en-US" sz="1650" dirty="0">
                <a:solidFill>
                  <a:prstClr val="black"/>
                </a:solidFill>
                <a:latin typeface="Calibri" panose="020F0502020204030204"/>
              </a:rPr>
              <a:t> and </a:t>
            </a:r>
            <a:r>
              <a:rPr lang="en-US" sz="1650" dirty="0">
                <a:solidFill>
                  <a:srgbClr val="C00000"/>
                </a:solidFill>
                <a:latin typeface="Calibri" panose="020F0502020204030204"/>
              </a:rPr>
              <a:t>maintenance</a:t>
            </a:r>
            <a:r>
              <a:rPr lang="en-US" sz="1650" dirty="0">
                <a:solidFill>
                  <a:prstClr val="black"/>
                </a:solidFill>
                <a:latin typeface="Calibri" panose="020F0502020204030204"/>
              </a:rPr>
              <a:t>  4 form</a:t>
            </a:r>
          </a:p>
        </p:txBody>
      </p:sp>
      <p:sp>
        <p:nvSpPr>
          <p:cNvPr id="207" name="Rectangle 80">
            <a:extLst>
              <a:ext uri="{FF2B5EF4-FFF2-40B4-BE49-F238E27FC236}">
                <a16:creationId xmlns:a16="http://schemas.microsoft.com/office/drawing/2014/main" id="{76A7B879-3AAD-6A42-D42E-5740332DDE27}"/>
              </a:ext>
            </a:extLst>
          </p:cNvPr>
          <p:cNvSpPr/>
          <p:nvPr/>
        </p:nvSpPr>
        <p:spPr>
          <a:xfrm flipV="1">
            <a:off x="6545376" y="3706015"/>
            <a:ext cx="5499480" cy="257334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212" name="Grafik 211" descr="Lencana Centang1 dengan isian solid">
            <a:extLst>
              <a:ext uri="{FF2B5EF4-FFF2-40B4-BE49-F238E27FC236}">
                <a16:creationId xmlns:a16="http://schemas.microsoft.com/office/drawing/2014/main" id="{253B9670-64BA-5284-754E-60EBC1C4BD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941976" y="4750295"/>
            <a:ext cx="407541" cy="407541"/>
          </a:xfrm>
          <a:prstGeom prst="rect">
            <a:avLst/>
          </a:prstGeom>
        </p:spPr>
      </p:pic>
      <p:sp>
        <p:nvSpPr>
          <p:cNvPr id="229" name="TextBox 45">
            <a:extLst>
              <a:ext uri="{FF2B5EF4-FFF2-40B4-BE49-F238E27FC236}">
                <a16:creationId xmlns:a16="http://schemas.microsoft.com/office/drawing/2014/main" id="{0AA76E7F-558F-D948-B321-60A47F3D760E}"/>
              </a:ext>
            </a:extLst>
          </p:cNvPr>
          <p:cNvSpPr txBox="1"/>
          <p:nvPr/>
        </p:nvSpPr>
        <p:spPr>
          <a:xfrm>
            <a:off x="7334950" y="4641587"/>
            <a:ext cx="2230154" cy="415498"/>
          </a:xfrm>
          <a:prstGeom prst="rect">
            <a:avLst/>
          </a:prstGeom>
          <a:noFill/>
        </p:spPr>
        <p:txBody>
          <a:bodyPr wrap="square" numCol="1" rtlCol="0">
            <a:spAutoFit/>
          </a:bodyPr>
          <a:lstStyle/>
          <a:p>
            <a:pPr algn="just" defTabSz="1371600"/>
            <a:r>
              <a:rPr lang="en-US" sz="2100" b="1" dirty="0">
                <a:solidFill>
                  <a:prstClr val="black"/>
                </a:solidFill>
                <a:latin typeface="Calibri" panose="020F0502020204030204"/>
              </a:rPr>
              <a:t>Power Platform ?</a:t>
            </a:r>
          </a:p>
        </p:txBody>
      </p:sp>
      <p:sp>
        <p:nvSpPr>
          <p:cNvPr id="230" name="TextBox 45">
            <a:extLst>
              <a:ext uri="{FF2B5EF4-FFF2-40B4-BE49-F238E27FC236}">
                <a16:creationId xmlns:a16="http://schemas.microsoft.com/office/drawing/2014/main" id="{52626D77-4FFC-0978-164E-0EE4A9413C2F}"/>
              </a:ext>
            </a:extLst>
          </p:cNvPr>
          <p:cNvSpPr txBox="1"/>
          <p:nvPr/>
        </p:nvSpPr>
        <p:spPr>
          <a:xfrm>
            <a:off x="7324299" y="4893606"/>
            <a:ext cx="4948191" cy="646331"/>
          </a:xfrm>
          <a:prstGeom prst="rect">
            <a:avLst/>
          </a:prstGeom>
          <a:noFill/>
        </p:spPr>
        <p:txBody>
          <a:bodyPr wrap="square" numCol="1" rtlCol="0">
            <a:spAutoFit/>
          </a:bodyPr>
          <a:lstStyle/>
          <a:p>
            <a:pPr defTabSz="1371600"/>
            <a:r>
              <a:rPr lang="en-US" b="1" dirty="0">
                <a:solidFill>
                  <a:srgbClr val="70AD47">
                    <a:lumMod val="75000"/>
                  </a:srgbClr>
                </a:solidFill>
                <a:latin typeface="Calibri" panose="020F0502020204030204"/>
              </a:rPr>
              <a:t>Easy development and Maintenance for Non-Programmers </a:t>
            </a:r>
          </a:p>
        </p:txBody>
      </p:sp>
      <p:sp>
        <p:nvSpPr>
          <p:cNvPr id="234" name="TextBox 45">
            <a:extLst>
              <a:ext uri="{FF2B5EF4-FFF2-40B4-BE49-F238E27FC236}">
                <a16:creationId xmlns:a16="http://schemas.microsoft.com/office/drawing/2014/main" id="{07739A8F-ED77-737B-A2B7-127C32C77366}"/>
              </a:ext>
            </a:extLst>
          </p:cNvPr>
          <p:cNvSpPr txBox="1"/>
          <p:nvPr/>
        </p:nvSpPr>
        <p:spPr>
          <a:xfrm>
            <a:off x="7324300" y="5486289"/>
            <a:ext cx="3440456"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Cannot Connect Server Local</a:t>
            </a:r>
          </a:p>
        </p:txBody>
      </p:sp>
      <p:sp>
        <p:nvSpPr>
          <p:cNvPr id="155" name="TextBox 45">
            <a:extLst>
              <a:ext uri="{FF2B5EF4-FFF2-40B4-BE49-F238E27FC236}">
                <a16:creationId xmlns:a16="http://schemas.microsoft.com/office/drawing/2014/main" id="{AA8A383B-DAE9-2705-FB4D-F84688A5ABCA}"/>
              </a:ext>
            </a:extLst>
          </p:cNvPr>
          <p:cNvSpPr txBox="1"/>
          <p:nvPr/>
        </p:nvSpPr>
        <p:spPr>
          <a:xfrm>
            <a:off x="7324299" y="5768622"/>
            <a:ext cx="2758821"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Need Office 365 account</a:t>
            </a:r>
          </a:p>
        </p:txBody>
      </p:sp>
      <p:sp>
        <p:nvSpPr>
          <p:cNvPr id="222" name="TextBox 45">
            <a:extLst>
              <a:ext uri="{FF2B5EF4-FFF2-40B4-BE49-F238E27FC236}">
                <a16:creationId xmlns:a16="http://schemas.microsoft.com/office/drawing/2014/main" id="{0D125DF3-AA8F-5859-7AEF-1710E9326AE3}"/>
              </a:ext>
            </a:extLst>
          </p:cNvPr>
          <p:cNvSpPr txBox="1"/>
          <p:nvPr/>
        </p:nvSpPr>
        <p:spPr>
          <a:xfrm>
            <a:off x="7345715" y="3723677"/>
            <a:ext cx="2230154" cy="369332"/>
          </a:xfrm>
          <a:prstGeom prst="rect">
            <a:avLst/>
          </a:prstGeom>
          <a:noFill/>
        </p:spPr>
        <p:txBody>
          <a:bodyPr wrap="square" numCol="1" rtlCol="0">
            <a:spAutoFit/>
          </a:bodyPr>
          <a:lstStyle/>
          <a:p>
            <a:pPr algn="just" defTabSz="1371600"/>
            <a:r>
              <a:rPr lang="en-US" dirty="0">
                <a:solidFill>
                  <a:prstClr val="black"/>
                </a:solidFill>
                <a:latin typeface="Calibri" panose="020F0502020204030204"/>
              </a:rPr>
              <a:t>Web Based ?</a:t>
            </a:r>
          </a:p>
        </p:txBody>
      </p:sp>
      <p:sp>
        <p:nvSpPr>
          <p:cNvPr id="226" name="TextBox 45">
            <a:extLst>
              <a:ext uri="{FF2B5EF4-FFF2-40B4-BE49-F238E27FC236}">
                <a16:creationId xmlns:a16="http://schemas.microsoft.com/office/drawing/2014/main" id="{17E4423F-F764-8F73-9419-7DB583F2FE8A}"/>
              </a:ext>
            </a:extLst>
          </p:cNvPr>
          <p:cNvSpPr txBox="1"/>
          <p:nvPr/>
        </p:nvSpPr>
        <p:spPr>
          <a:xfrm>
            <a:off x="7345715" y="3984287"/>
            <a:ext cx="4147649" cy="600164"/>
          </a:xfrm>
          <a:prstGeom prst="rect">
            <a:avLst/>
          </a:prstGeom>
          <a:noFill/>
        </p:spPr>
        <p:txBody>
          <a:bodyPr wrap="square" numCol="1" rtlCol="0">
            <a:spAutoFit/>
          </a:bodyPr>
          <a:lstStyle/>
          <a:p>
            <a:pPr defTabSz="1371600"/>
            <a:r>
              <a:rPr lang="en-US" sz="1650" dirty="0">
                <a:solidFill>
                  <a:srgbClr val="FF0000"/>
                </a:solidFill>
                <a:latin typeface="Calibri" panose="020F0502020204030204"/>
              </a:rPr>
              <a:t>Depends on Programmers for Create and Maintenance</a:t>
            </a:r>
          </a:p>
        </p:txBody>
      </p:sp>
      <p:pic>
        <p:nvPicPr>
          <p:cNvPr id="151" name="Grafik 211" descr="Lencana Centang1 dengan isian solid">
            <a:extLst>
              <a:ext uri="{FF2B5EF4-FFF2-40B4-BE49-F238E27FC236}">
                <a16:creationId xmlns:a16="http://schemas.microsoft.com/office/drawing/2014/main" id="{675A3F94-9705-9BB8-2690-9D8002D1212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6953237" y="3866781"/>
            <a:ext cx="407541" cy="407541"/>
          </a:xfrm>
          <a:prstGeom prst="rect">
            <a:avLst/>
          </a:prstGeom>
        </p:spPr>
      </p:pic>
      <p:grpSp>
        <p:nvGrpSpPr>
          <p:cNvPr id="63" name="Group 62">
            <a:extLst>
              <a:ext uri="{FF2B5EF4-FFF2-40B4-BE49-F238E27FC236}">
                <a16:creationId xmlns:a16="http://schemas.microsoft.com/office/drawing/2014/main" id="{AE564583-0591-DBE3-A959-491E470FF496}"/>
              </a:ext>
            </a:extLst>
          </p:cNvPr>
          <p:cNvGrpSpPr/>
          <p:nvPr/>
        </p:nvGrpSpPr>
        <p:grpSpPr>
          <a:xfrm>
            <a:off x="6527793" y="1687434"/>
            <a:ext cx="5574918" cy="1384938"/>
            <a:chOff x="4403613" y="1140857"/>
            <a:chExt cx="3716612" cy="972504"/>
          </a:xfrm>
        </p:grpSpPr>
        <p:grpSp>
          <p:nvGrpSpPr>
            <p:cNvPr id="169" name="Group 168">
              <a:extLst>
                <a:ext uri="{FF2B5EF4-FFF2-40B4-BE49-F238E27FC236}">
                  <a16:creationId xmlns:a16="http://schemas.microsoft.com/office/drawing/2014/main" id="{9A61B324-A2A8-61C1-2A23-448C8BE701C0}"/>
                </a:ext>
              </a:extLst>
            </p:cNvPr>
            <p:cNvGrpSpPr/>
            <p:nvPr/>
          </p:nvGrpSpPr>
          <p:grpSpPr>
            <a:xfrm>
              <a:off x="4403613" y="1429611"/>
              <a:ext cx="3716612" cy="683750"/>
              <a:chOff x="7968541" y="1184893"/>
              <a:chExt cx="3716612" cy="271336"/>
            </a:xfrm>
          </p:grpSpPr>
          <p:sp>
            <p:nvSpPr>
              <p:cNvPr id="24" name="TextBox 45">
                <a:extLst>
                  <a:ext uri="{FF2B5EF4-FFF2-40B4-BE49-F238E27FC236}">
                    <a16:creationId xmlns:a16="http://schemas.microsoft.com/office/drawing/2014/main" id="{F247A0DC-41FA-5BFF-586D-CED4BBCB3BEE}"/>
                  </a:ext>
                </a:extLst>
              </p:cNvPr>
              <p:cNvSpPr txBox="1"/>
              <p:nvPr/>
            </p:nvSpPr>
            <p:spPr>
              <a:xfrm>
                <a:off x="7968541" y="1184893"/>
                <a:ext cx="3716612" cy="257293"/>
              </a:xfrm>
              <a:prstGeom prst="rect">
                <a:avLst/>
              </a:prstGeom>
              <a:noFill/>
            </p:spPr>
            <p:txBody>
              <a:bodyPr wrap="square" rtlCol="0">
                <a:spAutoFit/>
              </a:bodyPr>
              <a:lstStyle/>
              <a:p>
                <a:pPr marL="342900" indent="-342900" algn="just" defTabSz="1371600">
                  <a:buFontTx/>
                  <a:buAutoNum type="arabicPeriod"/>
                </a:pPr>
                <a:r>
                  <a:rPr lang="en-US" dirty="0">
                    <a:solidFill>
                      <a:prstClr val="black"/>
                    </a:solidFill>
                    <a:latin typeface="Calibri" panose="020F0502020204030204"/>
                  </a:rPr>
                  <a:t>Create Digitalize system to </a:t>
                </a:r>
                <a:r>
                  <a:rPr lang="en-US" b="1" dirty="0">
                    <a:solidFill>
                      <a:srgbClr val="C00000"/>
                    </a:solidFill>
                    <a:latin typeface="Calibri" panose="020F0502020204030204"/>
                  </a:rPr>
                  <a:t>improve HR Efficiency.</a:t>
                </a:r>
              </a:p>
              <a:p>
                <a:pPr marL="342900" indent="-342900" algn="just" defTabSz="1371600">
                  <a:buFontTx/>
                  <a:buAutoNum type="arabicPeriod"/>
                </a:pPr>
                <a:r>
                  <a:rPr lang="en-US" dirty="0">
                    <a:solidFill>
                      <a:prstClr val="black"/>
                    </a:solidFill>
                    <a:latin typeface="Calibri" panose="020F0502020204030204"/>
                  </a:rPr>
                  <a:t>Create Digital system that is </a:t>
                </a:r>
                <a:r>
                  <a:rPr lang="en-US" b="1" dirty="0">
                    <a:solidFill>
                      <a:srgbClr val="C00000"/>
                    </a:solidFill>
                    <a:latin typeface="Calibri" panose="020F0502020204030204"/>
                  </a:rPr>
                  <a:t>easy to maintain</a:t>
                </a:r>
              </a:p>
              <a:p>
                <a:pPr marL="342900" indent="-342900" algn="just" defTabSz="1371600">
                  <a:buFontTx/>
                  <a:buAutoNum type="arabicPeriod"/>
                </a:pPr>
                <a:r>
                  <a:rPr lang="en-US" dirty="0">
                    <a:solidFill>
                      <a:prstClr val="black"/>
                    </a:solidFill>
                    <a:latin typeface="Calibri" panose="020F0502020204030204"/>
                  </a:rPr>
                  <a:t>Create Visualization for </a:t>
                </a:r>
                <a:r>
                  <a:rPr lang="en-US" b="1" dirty="0">
                    <a:solidFill>
                      <a:srgbClr val="C00000"/>
                    </a:solidFill>
                    <a:latin typeface="Calibri" panose="020F0502020204030204"/>
                  </a:rPr>
                  <a:t>Control</a:t>
                </a:r>
                <a:r>
                  <a:rPr lang="en-US" dirty="0">
                    <a:solidFill>
                      <a:prstClr val="black"/>
                    </a:solidFill>
                    <a:latin typeface="Calibri" panose="020F0502020204030204"/>
                  </a:rPr>
                  <a:t> and Tracked </a:t>
                </a:r>
                <a:r>
                  <a:rPr lang="en-US" b="1" dirty="0">
                    <a:solidFill>
                      <a:srgbClr val="C00000"/>
                    </a:solidFill>
                    <a:latin typeface="Calibri" panose="020F0502020204030204"/>
                  </a:rPr>
                  <a:t>Form</a:t>
                </a:r>
                <a:r>
                  <a:rPr lang="en-US" dirty="0">
                    <a:solidFill>
                      <a:prstClr val="black"/>
                    </a:solidFill>
                    <a:latin typeface="Calibri" panose="020F0502020204030204"/>
                  </a:rPr>
                  <a:t>.</a:t>
                </a:r>
                <a:endParaRPr lang="en-US" b="1" dirty="0">
                  <a:solidFill>
                    <a:srgbClr val="C00000"/>
                  </a:solidFill>
                  <a:latin typeface="Calibri" panose="020F0502020204030204"/>
                </a:endParaRPr>
              </a:p>
            </p:txBody>
          </p:sp>
          <p:sp>
            <p:nvSpPr>
              <p:cNvPr id="59" name="Rectangle 80">
                <a:extLst>
                  <a:ext uri="{FF2B5EF4-FFF2-40B4-BE49-F238E27FC236}">
                    <a16:creationId xmlns:a16="http://schemas.microsoft.com/office/drawing/2014/main" id="{CF7F79A6-E8F6-B87A-874C-9AE65CAAD107}"/>
                  </a:ext>
                </a:extLst>
              </p:cNvPr>
              <p:cNvSpPr/>
              <p:nvPr/>
            </p:nvSpPr>
            <p:spPr>
              <a:xfrm flipV="1">
                <a:off x="7972731" y="1197042"/>
                <a:ext cx="3689002" cy="259187"/>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47" name="Group 16">
              <a:extLst>
                <a:ext uri="{FF2B5EF4-FFF2-40B4-BE49-F238E27FC236}">
                  <a16:creationId xmlns:a16="http://schemas.microsoft.com/office/drawing/2014/main" id="{65153EE6-3D42-5FA6-7ED7-162668078C46}"/>
                </a:ext>
              </a:extLst>
            </p:cNvPr>
            <p:cNvGrpSpPr/>
            <p:nvPr/>
          </p:nvGrpSpPr>
          <p:grpSpPr>
            <a:xfrm>
              <a:off x="4403613" y="1140857"/>
              <a:ext cx="3715245" cy="287969"/>
              <a:chOff x="4704619" y="1081999"/>
              <a:chExt cx="5881145" cy="178053"/>
            </a:xfrm>
            <a:solidFill>
              <a:srgbClr val="002060"/>
            </a:solidFill>
          </p:grpSpPr>
          <p:sp>
            <p:nvSpPr>
              <p:cNvPr id="51" name="Rectangle: Rounded Corners 25">
                <a:extLst>
                  <a:ext uri="{FF2B5EF4-FFF2-40B4-BE49-F238E27FC236}">
                    <a16:creationId xmlns:a16="http://schemas.microsoft.com/office/drawing/2014/main" id="{E8FA8E10-4B34-4EC9-9EEF-2DBCA9D4216D}"/>
                  </a:ext>
                </a:extLst>
              </p:cNvPr>
              <p:cNvSpPr/>
              <p:nvPr/>
            </p:nvSpPr>
            <p:spPr>
              <a:xfrm>
                <a:off x="4704619" y="1081999"/>
                <a:ext cx="5881145" cy="178053"/>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56" name="TextBox 45">
                <a:extLst>
                  <a:ext uri="{FF2B5EF4-FFF2-40B4-BE49-F238E27FC236}">
                    <a16:creationId xmlns:a16="http://schemas.microsoft.com/office/drawing/2014/main" id="{168ED55B-7AF6-BE2B-29BB-3414A4FBC5E0}"/>
                  </a:ext>
                </a:extLst>
              </p:cNvPr>
              <p:cNvSpPr txBox="1"/>
              <p:nvPr/>
            </p:nvSpPr>
            <p:spPr>
              <a:xfrm>
                <a:off x="5460732" y="1085000"/>
                <a:ext cx="4199206" cy="160355"/>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PURPOSE</a:t>
                </a:r>
                <a:endParaRPr lang="en-US" sz="1650" b="1" dirty="0">
                  <a:solidFill>
                    <a:prstClr val="white"/>
                  </a:solidFill>
                  <a:latin typeface="Arial" panose="020B0604020202020204" pitchFamily="34" charset="0"/>
                  <a:cs typeface="Arial" panose="020B0604020202020204" pitchFamily="34" charset="0"/>
                </a:endParaRPr>
              </a:p>
            </p:txBody>
          </p:sp>
        </p:grpSp>
      </p:grpSp>
      <p:sp>
        <p:nvSpPr>
          <p:cNvPr id="168" name="TextBox 45">
            <a:extLst>
              <a:ext uri="{FF2B5EF4-FFF2-40B4-BE49-F238E27FC236}">
                <a16:creationId xmlns:a16="http://schemas.microsoft.com/office/drawing/2014/main" id="{F5979B06-800F-AE3F-EE78-25543FBB2EB3}"/>
              </a:ext>
            </a:extLst>
          </p:cNvPr>
          <p:cNvSpPr txBox="1"/>
          <p:nvPr/>
        </p:nvSpPr>
        <p:spPr>
          <a:xfrm>
            <a:off x="481104" y="3911656"/>
            <a:ext cx="656025" cy="300082"/>
          </a:xfrm>
          <a:prstGeom prst="rect">
            <a:avLst/>
          </a:prstGeom>
          <a:noFill/>
        </p:spPr>
        <p:txBody>
          <a:bodyPr wrap="square" rtlCol="0">
            <a:spAutoFit/>
          </a:bodyPr>
          <a:lstStyle/>
          <a:p>
            <a:pPr algn="just" defTabSz="1371600"/>
            <a:r>
              <a:rPr lang="en-US" sz="1350" b="1" dirty="0">
                <a:solidFill>
                  <a:prstClr val="white"/>
                </a:solidFill>
                <a:latin typeface="Calibri" panose="020F0502020204030204"/>
              </a:rPr>
              <a:t>USER</a:t>
            </a:r>
          </a:p>
        </p:txBody>
      </p:sp>
      <p:sp>
        <p:nvSpPr>
          <p:cNvPr id="191" name="Rectangle: Rounded Corners 186">
            <a:extLst>
              <a:ext uri="{FF2B5EF4-FFF2-40B4-BE49-F238E27FC236}">
                <a16:creationId xmlns:a16="http://schemas.microsoft.com/office/drawing/2014/main" id="{8E353FCC-6E27-667D-23F5-3C30A2C7683A}"/>
              </a:ext>
            </a:extLst>
          </p:cNvPr>
          <p:cNvSpPr/>
          <p:nvPr/>
        </p:nvSpPr>
        <p:spPr>
          <a:xfrm>
            <a:off x="1642854" y="3718685"/>
            <a:ext cx="3069429" cy="40314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5" name="Rectangle 80">
            <a:extLst>
              <a:ext uri="{FF2B5EF4-FFF2-40B4-BE49-F238E27FC236}">
                <a16:creationId xmlns:a16="http://schemas.microsoft.com/office/drawing/2014/main" id="{9CA75FDE-9C01-2B40-A917-A343178FD598}"/>
              </a:ext>
            </a:extLst>
          </p:cNvPr>
          <p:cNvSpPr/>
          <p:nvPr/>
        </p:nvSpPr>
        <p:spPr>
          <a:xfrm flipV="1">
            <a:off x="308956" y="3911651"/>
            <a:ext cx="5697365" cy="54096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31" name="TextBox 45">
            <a:extLst>
              <a:ext uri="{FF2B5EF4-FFF2-40B4-BE49-F238E27FC236}">
                <a16:creationId xmlns:a16="http://schemas.microsoft.com/office/drawing/2014/main" id="{6CFBB70D-CCFD-BD6F-0401-424D36EA526C}"/>
              </a:ext>
            </a:extLst>
          </p:cNvPr>
          <p:cNvSpPr txBox="1"/>
          <p:nvPr/>
        </p:nvSpPr>
        <p:spPr>
          <a:xfrm>
            <a:off x="939495" y="6519922"/>
            <a:ext cx="2146668" cy="577081"/>
          </a:xfrm>
          <a:prstGeom prst="rect">
            <a:avLst/>
          </a:prstGeom>
          <a:noFill/>
        </p:spPr>
        <p:txBody>
          <a:bodyPr wrap="square" rtlCol="0">
            <a:spAutoFit/>
          </a:bodyPr>
          <a:lstStyle/>
          <a:p>
            <a:pPr algn="just" defTabSz="1371600"/>
            <a:r>
              <a:rPr lang="en-US" sz="1575" b="1" dirty="0">
                <a:solidFill>
                  <a:srgbClr val="C00000"/>
                </a:solidFill>
                <a:latin typeface="Calibri" panose="020F0502020204030204"/>
              </a:rPr>
              <a:t>Difficult to Monitoring </a:t>
            </a:r>
            <a:r>
              <a:rPr lang="en-US" sz="1575" dirty="0">
                <a:solidFill>
                  <a:prstClr val="black"/>
                </a:solidFill>
                <a:latin typeface="Calibri" panose="020F0502020204030204"/>
              </a:rPr>
              <a:t>Employee Request</a:t>
            </a:r>
          </a:p>
        </p:txBody>
      </p:sp>
      <p:pic>
        <p:nvPicPr>
          <p:cNvPr id="133" name="Grafik 26" descr="Papan Klip Tercampur dengan isian solid">
            <a:extLst>
              <a:ext uri="{FF2B5EF4-FFF2-40B4-BE49-F238E27FC236}">
                <a16:creationId xmlns:a16="http://schemas.microsoft.com/office/drawing/2014/main" id="{54A985EC-9DD9-B392-FA04-8719F337613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553539" y="6606726"/>
            <a:ext cx="448257" cy="448257"/>
          </a:xfrm>
          <a:prstGeom prst="rect">
            <a:avLst/>
          </a:prstGeom>
        </p:spPr>
      </p:pic>
      <p:sp>
        <p:nvSpPr>
          <p:cNvPr id="136" name="TextBox 45">
            <a:extLst>
              <a:ext uri="{FF2B5EF4-FFF2-40B4-BE49-F238E27FC236}">
                <a16:creationId xmlns:a16="http://schemas.microsoft.com/office/drawing/2014/main" id="{6F964D99-7E09-A5B0-F6AE-008A226C1718}"/>
              </a:ext>
            </a:extLst>
          </p:cNvPr>
          <p:cNvSpPr txBox="1"/>
          <p:nvPr/>
        </p:nvSpPr>
        <p:spPr>
          <a:xfrm>
            <a:off x="3880528" y="6519922"/>
            <a:ext cx="1765073" cy="577081"/>
          </a:xfrm>
          <a:prstGeom prst="rect">
            <a:avLst/>
          </a:prstGeom>
          <a:noFill/>
        </p:spPr>
        <p:txBody>
          <a:bodyPr wrap="square" rtlCol="0">
            <a:spAutoFit/>
          </a:bodyPr>
          <a:lstStyle/>
          <a:p>
            <a:pPr algn="just" defTabSz="1371600"/>
            <a:r>
              <a:rPr lang="en-US" sz="1575" dirty="0">
                <a:solidFill>
                  <a:prstClr val="black"/>
                </a:solidFill>
                <a:latin typeface="Calibri" panose="020F0502020204030204"/>
              </a:rPr>
              <a:t>Approval flow is </a:t>
            </a:r>
            <a:r>
              <a:rPr lang="en-US" sz="1575" b="1" dirty="0">
                <a:solidFill>
                  <a:srgbClr val="C00000"/>
                </a:solidFill>
                <a:latin typeface="Calibri" panose="020F0502020204030204"/>
              </a:rPr>
              <a:t>Not tracked </a:t>
            </a:r>
            <a:endParaRPr lang="en-US" sz="1575" dirty="0">
              <a:solidFill>
                <a:prstClr val="black"/>
              </a:solidFill>
              <a:latin typeface="Calibri" panose="020F0502020204030204"/>
            </a:endParaRPr>
          </a:p>
        </p:txBody>
      </p:sp>
      <p:grpSp>
        <p:nvGrpSpPr>
          <p:cNvPr id="158" name="Group 157">
            <a:extLst>
              <a:ext uri="{FF2B5EF4-FFF2-40B4-BE49-F238E27FC236}">
                <a16:creationId xmlns:a16="http://schemas.microsoft.com/office/drawing/2014/main" id="{A09C7F62-87BB-7E81-02E3-491AB993F52A}"/>
              </a:ext>
            </a:extLst>
          </p:cNvPr>
          <p:cNvGrpSpPr/>
          <p:nvPr/>
        </p:nvGrpSpPr>
        <p:grpSpPr>
          <a:xfrm>
            <a:off x="3398361" y="6519922"/>
            <a:ext cx="539055" cy="600167"/>
            <a:chOff x="6723377" y="4238750"/>
            <a:chExt cx="914400" cy="914400"/>
          </a:xfrm>
          <a:solidFill>
            <a:schemeClr val="accent1"/>
          </a:solidFill>
        </p:grpSpPr>
        <p:pic>
          <p:nvPicPr>
            <p:cNvPr id="140" name="Graphic 139" descr="Map with pin outline">
              <a:extLst>
                <a:ext uri="{FF2B5EF4-FFF2-40B4-BE49-F238E27FC236}">
                  <a16:creationId xmlns:a16="http://schemas.microsoft.com/office/drawing/2014/main" id="{4653350F-9387-89E8-FB51-AC4750E9769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6890356" y="4488409"/>
              <a:ext cx="535539" cy="535539"/>
            </a:xfrm>
            <a:prstGeom prst="rect">
              <a:avLst/>
            </a:prstGeom>
          </p:spPr>
        </p:pic>
        <p:pic>
          <p:nvPicPr>
            <p:cNvPr id="156" name="Graphic 155" descr="Browser window outline">
              <a:extLst>
                <a:ext uri="{FF2B5EF4-FFF2-40B4-BE49-F238E27FC236}">
                  <a16:creationId xmlns:a16="http://schemas.microsoft.com/office/drawing/2014/main" id="{22D12A5B-8D15-AFB0-274D-ECD2216561C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6723377" y="4238750"/>
              <a:ext cx="914400" cy="914400"/>
            </a:xfrm>
            <a:prstGeom prst="rect">
              <a:avLst/>
            </a:prstGeom>
          </p:spPr>
        </p:pic>
      </p:grpSp>
      <p:sp>
        <p:nvSpPr>
          <p:cNvPr id="159" name="TextBox 158">
            <a:extLst>
              <a:ext uri="{FF2B5EF4-FFF2-40B4-BE49-F238E27FC236}">
                <a16:creationId xmlns:a16="http://schemas.microsoft.com/office/drawing/2014/main" id="{C8C6B2C6-A929-0643-9B79-1F61660800AE}"/>
              </a:ext>
            </a:extLst>
          </p:cNvPr>
          <p:cNvSpPr txBox="1"/>
          <p:nvPr/>
        </p:nvSpPr>
        <p:spPr>
          <a:xfrm>
            <a:off x="3473032" y="8618524"/>
            <a:ext cx="2023514" cy="623248"/>
          </a:xfrm>
          <a:prstGeom prst="rect">
            <a:avLst/>
          </a:prstGeom>
          <a:noFill/>
        </p:spPr>
        <p:txBody>
          <a:bodyPr wrap="square" rtlCol="0">
            <a:spAutoFit/>
          </a:bodyPr>
          <a:lstStyle/>
          <a:p>
            <a:pPr defTabSz="1371600"/>
            <a:r>
              <a:rPr lang="en-US" sz="1650" dirty="0">
                <a:solidFill>
                  <a:prstClr val="black"/>
                </a:solidFill>
                <a:latin typeface="Calibri" panose="020F0502020204030204"/>
              </a:rPr>
              <a:t>1 Digital form = </a:t>
            </a:r>
          </a:p>
          <a:p>
            <a:pPr defTabSz="1371600"/>
            <a:r>
              <a:rPr lang="en-US" b="1" dirty="0">
                <a:solidFill>
                  <a:srgbClr val="C00000"/>
                </a:solidFill>
                <a:latin typeface="Calibri" panose="020F0502020204030204"/>
              </a:rPr>
              <a:t>25 Million</a:t>
            </a:r>
            <a:endParaRPr lang="en-US" sz="1650" b="1" dirty="0">
              <a:solidFill>
                <a:srgbClr val="C00000"/>
              </a:solidFill>
              <a:latin typeface="Calibri" panose="020F0502020204030204"/>
            </a:endParaRPr>
          </a:p>
        </p:txBody>
      </p:sp>
      <p:sp>
        <p:nvSpPr>
          <p:cNvPr id="170" name="Rectangle: Rounded Corners 169">
            <a:hlinkClick r:id="" action="ppaction://noaction"/>
            <a:extLst>
              <a:ext uri="{FF2B5EF4-FFF2-40B4-BE49-F238E27FC236}">
                <a16:creationId xmlns:a16="http://schemas.microsoft.com/office/drawing/2014/main" id="{41EB3748-1C94-1998-2E08-1E302B7BF73D}"/>
              </a:ext>
            </a:extLst>
          </p:cNvPr>
          <p:cNvSpPr/>
          <p:nvPr/>
        </p:nvSpPr>
        <p:spPr>
          <a:xfrm>
            <a:off x="2287393" y="8510126"/>
            <a:ext cx="840923" cy="2113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900" dirty="0">
                <a:solidFill>
                  <a:prstClr val="black"/>
                </a:solidFill>
                <a:latin typeface="Calibri" panose="020F0502020204030204"/>
              </a:rPr>
              <a:t>Detail Form</a:t>
            </a:r>
          </a:p>
        </p:txBody>
      </p:sp>
      <p:sp>
        <p:nvSpPr>
          <p:cNvPr id="198" name="TextBox 97">
            <a:extLst>
              <a:ext uri="{FF2B5EF4-FFF2-40B4-BE49-F238E27FC236}">
                <a16:creationId xmlns:a16="http://schemas.microsoft.com/office/drawing/2014/main" id="{8E4EB2D8-D1DC-7926-1F61-EF4F725926A6}"/>
              </a:ext>
            </a:extLst>
          </p:cNvPr>
          <p:cNvSpPr txBox="1"/>
          <p:nvPr/>
        </p:nvSpPr>
        <p:spPr>
          <a:xfrm>
            <a:off x="17274012" y="9594102"/>
            <a:ext cx="1013988" cy="369332"/>
          </a:xfrm>
          <a:prstGeom prst="rect">
            <a:avLst/>
          </a:prstGeom>
          <a:noFill/>
        </p:spPr>
        <p:txBody>
          <a:bodyPr wrap="square" rtlCol="0">
            <a:spAutoFit/>
          </a:bodyPr>
          <a:lstStyle/>
          <a:p>
            <a:pPr algn="ctr" defTabSz="1371600"/>
            <a:r>
              <a:rPr lang="en-US" b="1" dirty="0">
                <a:solidFill>
                  <a:srgbClr val="CC5709"/>
                </a:solidFill>
                <a:latin typeface="Calibri" panose="020F0502020204030204"/>
              </a:rPr>
              <a:t>1/4</a:t>
            </a:r>
          </a:p>
        </p:txBody>
      </p:sp>
      <p:grpSp>
        <p:nvGrpSpPr>
          <p:cNvPr id="44" name="Group 43">
            <a:extLst>
              <a:ext uri="{FF2B5EF4-FFF2-40B4-BE49-F238E27FC236}">
                <a16:creationId xmlns:a16="http://schemas.microsoft.com/office/drawing/2014/main" id="{E8DB6A58-E67E-C93C-F56F-745683E4E219}"/>
              </a:ext>
            </a:extLst>
          </p:cNvPr>
          <p:cNvGrpSpPr/>
          <p:nvPr/>
        </p:nvGrpSpPr>
        <p:grpSpPr>
          <a:xfrm>
            <a:off x="12529347" y="1666674"/>
            <a:ext cx="5574918" cy="2134853"/>
            <a:chOff x="12172000" y="3827262"/>
            <a:chExt cx="3716612" cy="1423235"/>
          </a:xfrm>
        </p:grpSpPr>
        <p:sp>
          <p:nvSpPr>
            <p:cNvPr id="27" name="Rectangle 80">
              <a:extLst>
                <a:ext uri="{FF2B5EF4-FFF2-40B4-BE49-F238E27FC236}">
                  <a16:creationId xmlns:a16="http://schemas.microsoft.com/office/drawing/2014/main" id="{4CD3F2A9-73D7-F457-6AA3-CB3A1549833E}"/>
                </a:ext>
              </a:extLst>
            </p:cNvPr>
            <p:cNvSpPr/>
            <p:nvPr/>
          </p:nvSpPr>
          <p:spPr>
            <a:xfrm flipV="1">
              <a:off x="12187779" y="4163614"/>
              <a:ext cx="3680505" cy="108688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35" name="Group 34">
              <a:extLst>
                <a:ext uri="{FF2B5EF4-FFF2-40B4-BE49-F238E27FC236}">
                  <a16:creationId xmlns:a16="http://schemas.microsoft.com/office/drawing/2014/main" id="{5EA6356C-78EF-8B5F-2A5F-150D689359B4}"/>
                </a:ext>
              </a:extLst>
            </p:cNvPr>
            <p:cNvGrpSpPr/>
            <p:nvPr/>
          </p:nvGrpSpPr>
          <p:grpSpPr>
            <a:xfrm>
              <a:off x="12172000" y="3827262"/>
              <a:ext cx="3716612" cy="287970"/>
              <a:chOff x="3306929" y="1110117"/>
              <a:chExt cx="17755323" cy="179906"/>
            </a:xfrm>
            <a:solidFill>
              <a:srgbClr val="002060"/>
            </a:solidFill>
          </p:grpSpPr>
          <p:sp>
            <p:nvSpPr>
              <p:cNvPr id="36" name="Rectangle: Rounded Corners 35">
                <a:extLst>
                  <a:ext uri="{FF2B5EF4-FFF2-40B4-BE49-F238E27FC236}">
                    <a16:creationId xmlns:a16="http://schemas.microsoft.com/office/drawing/2014/main" id="{3AFF2DBE-E722-F0CD-2741-1A830FB4238B}"/>
                  </a:ext>
                </a:extLst>
              </p:cNvPr>
              <p:cNvSpPr/>
              <p:nvPr/>
            </p:nvSpPr>
            <p:spPr>
              <a:xfrm>
                <a:off x="3306929" y="1110117"/>
                <a:ext cx="17755323" cy="17990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9" name="TextBox 45">
                <a:extLst>
                  <a:ext uri="{FF2B5EF4-FFF2-40B4-BE49-F238E27FC236}">
                    <a16:creationId xmlns:a16="http://schemas.microsoft.com/office/drawing/2014/main" id="{86A545AF-52D5-ACC8-87AD-99A00A5F4C2C}"/>
                  </a:ext>
                </a:extLst>
              </p:cNvPr>
              <p:cNvSpPr txBox="1"/>
              <p:nvPr/>
            </p:nvSpPr>
            <p:spPr>
              <a:xfrm>
                <a:off x="9815910" y="1115272"/>
                <a:ext cx="4199207" cy="153824"/>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TARGET</a:t>
                </a:r>
                <a:endParaRPr lang="en-US" sz="1650" b="1" dirty="0">
                  <a:solidFill>
                    <a:prstClr val="white"/>
                  </a:solidFill>
                  <a:latin typeface="Arial" panose="020B0604020202020204" pitchFamily="34" charset="0"/>
                  <a:cs typeface="Arial" panose="020B0604020202020204" pitchFamily="34" charset="0"/>
                </a:endParaRPr>
              </a:p>
            </p:txBody>
          </p:sp>
        </p:grpSp>
        <p:sp>
          <p:nvSpPr>
            <p:cNvPr id="42" name="TextBox 45">
              <a:extLst>
                <a:ext uri="{FF2B5EF4-FFF2-40B4-BE49-F238E27FC236}">
                  <a16:creationId xmlns:a16="http://schemas.microsoft.com/office/drawing/2014/main" id="{9DF8C5BA-D296-85E8-32C7-712C93EBEAD3}"/>
                </a:ext>
              </a:extLst>
            </p:cNvPr>
            <p:cNvSpPr txBox="1"/>
            <p:nvPr/>
          </p:nvSpPr>
          <p:spPr>
            <a:xfrm>
              <a:off x="12194331" y="4176481"/>
              <a:ext cx="3550857" cy="984885"/>
            </a:xfrm>
            <a:prstGeom prst="rect">
              <a:avLst/>
            </a:prstGeom>
            <a:noFill/>
          </p:spPr>
          <p:txBody>
            <a:bodyPr wrap="square" rtlCol="0">
              <a:spAutoFit/>
            </a:bodyPr>
            <a:lstStyle/>
            <a:p>
              <a:pPr marL="342900" indent="-342900" algn="just" defTabSz="1371600">
                <a:buFont typeface="+mj-lt"/>
                <a:buAutoNum type="arabicPeriod"/>
              </a:pPr>
              <a:r>
                <a:rPr lang="en-US" dirty="0">
                  <a:solidFill>
                    <a:prstClr val="black"/>
                  </a:solidFill>
                  <a:latin typeface="Calibri" panose="020F0502020204030204"/>
                </a:rPr>
                <a:t>Reduce </a:t>
              </a:r>
              <a:r>
                <a:rPr lang="en-US" b="1" dirty="0">
                  <a:solidFill>
                    <a:prstClr val="black"/>
                  </a:solidFill>
                  <a:latin typeface="Calibri" panose="020F0502020204030204"/>
                </a:rPr>
                <a:t>74 paper</a:t>
              </a:r>
              <a:r>
                <a:rPr lang="en-US" dirty="0">
                  <a:solidFill>
                    <a:prstClr val="black"/>
                  </a:solidFill>
                  <a:latin typeface="Calibri" panose="020F0502020204030204"/>
                </a:rPr>
                <a:t> / year , Reduce Cost Software Development </a:t>
              </a:r>
              <a:r>
                <a:rPr lang="en-US" b="1" dirty="0">
                  <a:solidFill>
                    <a:prstClr val="black"/>
                  </a:solidFill>
                  <a:latin typeface="Calibri" panose="020F0502020204030204"/>
                </a:rPr>
                <a:t>50 Million, </a:t>
              </a:r>
              <a:r>
                <a:rPr lang="en-US" dirty="0">
                  <a:solidFill>
                    <a:prstClr val="black"/>
                  </a:solidFill>
                  <a:latin typeface="Calibri" panose="020F0502020204030204"/>
                </a:rPr>
                <a:t>Reduce Man Hour </a:t>
              </a:r>
              <a:r>
                <a:rPr lang="en-US" b="1" dirty="0">
                  <a:solidFill>
                    <a:prstClr val="black"/>
                  </a:solidFill>
                  <a:latin typeface="Calibri" panose="020F0502020204030204"/>
                </a:rPr>
                <a:t>15 Minutes</a:t>
              </a:r>
              <a:r>
                <a:rPr lang="en-US" dirty="0">
                  <a:solidFill>
                    <a:prstClr val="black"/>
                  </a:solidFill>
                  <a:latin typeface="Calibri" panose="020F0502020204030204"/>
                </a:rPr>
                <a:t>. </a:t>
              </a:r>
            </a:p>
            <a:p>
              <a:pPr marL="342900" indent="-342900" algn="just" defTabSz="1371600">
                <a:buFont typeface="+mj-lt"/>
                <a:buAutoNum type="arabicPeriod"/>
              </a:pPr>
              <a:r>
                <a:rPr lang="en-US" dirty="0">
                  <a:solidFill>
                    <a:prstClr val="black"/>
                  </a:solidFill>
                  <a:latin typeface="Calibri" panose="020F0502020204030204"/>
                </a:rPr>
                <a:t>Create Connection From Local To Power Platform</a:t>
              </a:r>
            </a:p>
            <a:p>
              <a:pPr marL="342900" indent="-342900" algn="just" defTabSz="1371600">
                <a:buFont typeface="+mj-lt"/>
                <a:buAutoNum type="arabicPeriod"/>
              </a:pPr>
              <a:r>
                <a:rPr lang="en-US" dirty="0">
                  <a:solidFill>
                    <a:prstClr val="black"/>
                  </a:solidFill>
                  <a:latin typeface="Calibri" panose="020F0502020204030204"/>
                </a:rPr>
                <a:t>Create System using Power Platform</a:t>
              </a:r>
            </a:p>
          </p:txBody>
        </p:sp>
      </p:grpSp>
      <p:sp>
        <p:nvSpPr>
          <p:cNvPr id="132" name="TextBox 45">
            <a:extLst>
              <a:ext uri="{FF2B5EF4-FFF2-40B4-BE49-F238E27FC236}">
                <a16:creationId xmlns:a16="http://schemas.microsoft.com/office/drawing/2014/main" id="{2B0FE2CE-39FE-C4A0-E407-093F92109F4B}"/>
              </a:ext>
            </a:extLst>
          </p:cNvPr>
          <p:cNvSpPr txBox="1"/>
          <p:nvPr/>
        </p:nvSpPr>
        <p:spPr>
          <a:xfrm>
            <a:off x="1558639" y="3672672"/>
            <a:ext cx="3226991" cy="415498"/>
          </a:xfrm>
          <a:prstGeom prst="rect">
            <a:avLst/>
          </a:prstGeom>
          <a:noFill/>
          <a:ln>
            <a:noFill/>
          </a:ln>
        </p:spPr>
        <p:txBody>
          <a:bodyPr wrap="square" rtlCol="0">
            <a:spAutoFit/>
          </a:bodyPr>
          <a:lstStyle/>
          <a:p>
            <a:pPr algn="ctr" defTabSz="1371600"/>
            <a:r>
              <a:rPr lang="en-US" sz="2100" b="1" dirty="0">
                <a:solidFill>
                  <a:prstClr val="white"/>
                </a:solidFill>
                <a:latin typeface="Arial" panose="020B0604020202020204" pitchFamily="34" charset="0"/>
                <a:cs typeface="Arial" panose="020B0604020202020204" pitchFamily="34" charset="0"/>
              </a:rPr>
              <a:t>MASALAH</a:t>
            </a:r>
          </a:p>
        </p:txBody>
      </p:sp>
      <p:sp>
        <p:nvSpPr>
          <p:cNvPr id="192" name="TextBox 45">
            <a:extLst>
              <a:ext uri="{FF2B5EF4-FFF2-40B4-BE49-F238E27FC236}">
                <a16:creationId xmlns:a16="http://schemas.microsoft.com/office/drawing/2014/main" id="{6EB0C711-EA0F-2669-808E-F327A87E07A7}"/>
              </a:ext>
            </a:extLst>
          </p:cNvPr>
          <p:cNvSpPr txBox="1"/>
          <p:nvPr/>
        </p:nvSpPr>
        <p:spPr>
          <a:xfrm>
            <a:off x="470872" y="4110688"/>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USER</a:t>
            </a:r>
            <a:endParaRPr lang="en-US" sz="2400" dirty="0">
              <a:solidFill>
                <a:prstClr val="black"/>
              </a:solidFill>
              <a:latin typeface="Calibri" panose="020F0502020204030204"/>
            </a:endParaRPr>
          </a:p>
        </p:txBody>
      </p:sp>
      <p:sp>
        <p:nvSpPr>
          <p:cNvPr id="195" name="TextBox 45">
            <a:extLst>
              <a:ext uri="{FF2B5EF4-FFF2-40B4-BE49-F238E27FC236}">
                <a16:creationId xmlns:a16="http://schemas.microsoft.com/office/drawing/2014/main" id="{9A982FD0-7C0C-2E84-AC08-CCE2EE0B27AF}"/>
              </a:ext>
            </a:extLst>
          </p:cNvPr>
          <p:cNvSpPr txBox="1"/>
          <p:nvPr/>
        </p:nvSpPr>
        <p:spPr>
          <a:xfrm>
            <a:off x="648005" y="5903056"/>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HR</a:t>
            </a:r>
            <a:endParaRPr lang="en-US" sz="2400" dirty="0">
              <a:solidFill>
                <a:prstClr val="black"/>
              </a:solidFill>
              <a:latin typeface="Calibri" panose="020F0502020204030204"/>
            </a:endParaRPr>
          </a:p>
        </p:txBody>
      </p:sp>
      <p:sp>
        <p:nvSpPr>
          <p:cNvPr id="201" name="Rectangle: Rounded Corners 25">
            <a:extLst>
              <a:ext uri="{FF2B5EF4-FFF2-40B4-BE49-F238E27FC236}">
                <a16:creationId xmlns:a16="http://schemas.microsoft.com/office/drawing/2014/main" id="{CDCB216E-D987-054D-4B14-B35AFE4DB6F4}"/>
              </a:ext>
            </a:extLst>
          </p:cNvPr>
          <p:cNvSpPr/>
          <p:nvPr/>
        </p:nvSpPr>
        <p:spPr>
          <a:xfrm>
            <a:off x="6531851" y="3220478"/>
            <a:ext cx="4961514" cy="451164"/>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How To Digitalize all Form</a:t>
            </a:r>
            <a:endParaRPr lang="en-US" sz="2700" dirty="0">
              <a:solidFill>
                <a:prstClr val="white"/>
              </a:solidFill>
              <a:latin typeface="Calibri" panose="020F0502020204030204"/>
            </a:endParaRPr>
          </a:p>
        </p:txBody>
      </p:sp>
      <p:sp>
        <p:nvSpPr>
          <p:cNvPr id="236" name="Rectangle 80">
            <a:extLst>
              <a:ext uri="{FF2B5EF4-FFF2-40B4-BE49-F238E27FC236}">
                <a16:creationId xmlns:a16="http://schemas.microsoft.com/office/drawing/2014/main" id="{6E03EDBA-C9D0-221F-9370-8CFEA9C6093A}"/>
              </a:ext>
            </a:extLst>
          </p:cNvPr>
          <p:cNvSpPr/>
          <p:nvPr/>
        </p:nvSpPr>
        <p:spPr>
          <a:xfrm flipV="1">
            <a:off x="369452" y="4192579"/>
            <a:ext cx="5567352" cy="1744976"/>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7" name="Rectangle 80">
            <a:extLst>
              <a:ext uri="{FF2B5EF4-FFF2-40B4-BE49-F238E27FC236}">
                <a16:creationId xmlns:a16="http://schemas.microsoft.com/office/drawing/2014/main" id="{D64ADF7B-3EC7-8EDF-1061-543D5A8D2D0D}"/>
              </a:ext>
            </a:extLst>
          </p:cNvPr>
          <p:cNvSpPr/>
          <p:nvPr/>
        </p:nvSpPr>
        <p:spPr>
          <a:xfrm flipV="1">
            <a:off x="369452" y="6031448"/>
            <a:ext cx="5567352" cy="3229494"/>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49" name="Group 248">
            <a:extLst>
              <a:ext uri="{FF2B5EF4-FFF2-40B4-BE49-F238E27FC236}">
                <a16:creationId xmlns:a16="http://schemas.microsoft.com/office/drawing/2014/main" id="{539E5FB4-3700-A946-6D05-B5507B342FBD}"/>
              </a:ext>
            </a:extLst>
          </p:cNvPr>
          <p:cNvGrpSpPr/>
          <p:nvPr/>
        </p:nvGrpSpPr>
        <p:grpSpPr>
          <a:xfrm>
            <a:off x="12464402" y="4064351"/>
            <a:ext cx="5663718" cy="5290904"/>
            <a:chOff x="8309601" y="2973033"/>
            <a:chExt cx="3775812" cy="3527269"/>
          </a:xfrm>
        </p:grpSpPr>
        <p:sp>
          <p:nvSpPr>
            <p:cNvPr id="109" name="Rectangle: Rounded Corners 186">
              <a:extLst>
                <a:ext uri="{FF2B5EF4-FFF2-40B4-BE49-F238E27FC236}">
                  <a16:creationId xmlns:a16="http://schemas.microsoft.com/office/drawing/2014/main" id="{B8DF1479-4CFE-5B2A-66C7-E03913E77DB3}"/>
                </a:ext>
              </a:extLst>
            </p:cNvPr>
            <p:cNvSpPr/>
            <p:nvPr/>
          </p:nvSpPr>
          <p:spPr>
            <a:xfrm>
              <a:off x="8309601" y="2973999"/>
              <a:ext cx="3775812" cy="27699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2" name="TextBox 45">
              <a:extLst>
                <a:ext uri="{FF2B5EF4-FFF2-40B4-BE49-F238E27FC236}">
                  <a16:creationId xmlns:a16="http://schemas.microsoft.com/office/drawing/2014/main" id="{DA176D6C-32F9-C928-BA0F-DD5E98892F26}"/>
                </a:ext>
              </a:extLst>
            </p:cNvPr>
            <p:cNvSpPr txBox="1"/>
            <p:nvPr/>
          </p:nvSpPr>
          <p:spPr>
            <a:xfrm>
              <a:off x="8839802" y="2973033"/>
              <a:ext cx="2788879" cy="246221"/>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ACTIVITY </a:t>
              </a:r>
              <a:endParaRPr lang="en-US" sz="1650" b="1" dirty="0">
                <a:solidFill>
                  <a:prstClr val="white"/>
                </a:solidFill>
                <a:latin typeface="Arial" panose="020B0604020202020204" pitchFamily="34" charset="0"/>
                <a:cs typeface="Arial" panose="020B0604020202020204" pitchFamily="34" charset="0"/>
              </a:endParaRPr>
            </a:p>
          </p:txBody>
        </p:sp>
        <p:sp>
          <p:nvSpPr>
            <p:cNvPr id="116" name="TextBox 96">
              <a:extLst>
                <a:ext uri="{FF2B5EF4-FFF2-40B4-BE49-F238E27FC236}">
                  <a16:creationId xmlns:a16="http://schemas.microsoft.com/office/drawing/2014/main" id="{8734A3A5-4ADA-7B9B-23FF-9C3245064281}"/>
                </a:ext>
              </a:extLst>
            </p:cNvPr>
            <p:cNvSpPr txBox="1"/>
            <p:nvPr/>
          </p:nvSpPr>
          <p:spPr>
            <a:xfrm>
              <a:off x="10939747" y="3843723"/>
              <a:ext cx="1105859"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E-Access Based </a:t>
              </a:r>
              <a:r>
                <a:rPr lang="en-US" sz="1650" b="1" dirty="0">
                  <a:solidFill>
                    <a:srgbClr val="C00000"/>
                  </a:solidFill>
                  <a:latin typeface="Calibri" panose="020F0502020204030204"/>
                </a:rPr>
                <a:t>Power Platform </a:t>
              </a:r>
            </a:p>
          </p:txBody>
        </p:sp>
        <p:pic>
          <p:nvPicPr>
            <p:cNvPr id="182" name="Gambar 181">
              <a:extLst>
                <a:ext uri="{FF2B5EF4-FFF2-40B4-BE49-F238E27FC236}">
                  <a16:creationId xmlns:a16="http://schemas.microsoft.com/office/drawing/2014/main" id="{FF4B1B63-354F-34C6-6790-1F45D2455E7B}"/>
                </a:ext>
              </a:extLst>
            </p:cNvPr>
            <p:cNvPicPr>
              <a:picLocks noChangeAspect="1"/>
            </p:cNvPicPr>
            <p:nvPr/>
          </p:nvPicPr>
          <p:blipFill>
            <a:blip r:embed="rId24"/>
            <a:stretch>
              <a:fillRect/>
            </a:stretch>
          </p:blipFill>
          <p:spPr>
            <a:xfrm>
              <a:off x="10477824" y="3998986"/>
              <a:ext cx="386396" cy="386396"/>
            </a:xfrm>
            <a:prstGeom prst="rect">
              <a:avLst/>
            </a:prstGeom>
          </p:spPr>
        </p:pic>
        <p:grpSp>
          <p:nvGrpSpPr>
            <p:cNvPr id="78" name="Group 77">
              <a:extLst>
                <a:ext uri="{FF2B5EF4-FFF2-40B4-BE49-F238E27FC236}">
                  <a16:creationId xmlns:a16="http://schemas.microsoft.com/office/drawing/2014/main" id="{E0C92AE9-3D8A-3097-1133-6B5FF67CD0A3}"/>
                </a:ext>
              </a:extLst>
            </p:cNvPr>
            <p:cNvGrpSpPr/>
            <p:nvPr/>
          </p:nvGrpSpPr>
          <p:grpSpPr>
            <a:xfrm>
              <a:off x="8519330" y="3827062"/>
              <a:ext cx="1665991" cy="615553"/>
              <a:chOff x="8379568" y="3853234"/>
              <a:chExt cx="1665991" cy="615553"/>
            </a:xfrm>
          </p:grpSpPr>
          <p:sp>
            <p:nvSpPr>
              <p:cNvPr id="90" name="TextBox 96">
                <a:extLst>
                  <a:ext uri="{FF2B5EF4-FFF2-40B4-BE49-F238E27FC236}">
                    <a16:creationId xmlns:a16="http://schemas.microsoft.com/office/drawing/2014/main" id="{AF6D524F-DAF6-1F5E-84CA-A7EE3382761F}"/>
                  </a:ext>
                </a:extLst>
              </p:cNvPr>
              <p:cNvSpPr txBox="1"/>
              <p:nvPr/>
            </p:nvSpPr>
            <p:spPr>
              <a:xfrm>
                <a:off x="8813965" y="3853234"/>
                <a:ext cx="1231594"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E-Mutation Based </a:t>
                </a:r>
                <a:r>
                  <a:rPr lang="en-US" sz="1650" b="1" dirty="0">
                    <a:solidFill>
                      <a:srgbClr val="C00000"/>
                    </a:solidFill>
                    <a:latin typeface="Calibri" panose="020F0502020204030204"/>
                  </a:rPr>
                  <a:t>Power Platform </a:t>
                </a:r>
              </a:p>
            </p:txBody>
          </p:sp>
          <p:pic>
            <p:nvPicPr>
              <p:cNvPr id="185" name="Gambar 184">
                <a:extLst>
                  <a:ext uri="{FF2B5EF4-FFF2-40B4-BE49-F238E27FC236}">
                    <a16:creationId xmlns:a16="http://schemas.microsoft.com/office/drawing/2014/main" id="{331221A5-3FFE-802B-DA36-9E99BBD0F3B0}"/>
                  </a:ext>
                </a:extLst>
              </p:cNvPr>
              <p:cNvPicPr>
                <a:picLocks noChangeAspect="1"/>
              </p:cNvPicPr>
              <p:nvPr/>
            </p:nvPicPr>
            <p:blipFill>
              <a:blip r:embed="rId25"/>
              <a:stretch>
                <a:fillRect/>
              </a:stretch>
            </p:blipFill>
            <p:spPr>
              <a:xfrm>
                <a:off x="8379568" y="4028999"/>
                <a:ext cx="392469" cy="392469"/>
              </a:xfrm>
              <a:prstGeom prst="rect">
                <a:avLst/>
              </a:prstGeom>
            </p:spPr>
          </p:pic>
        </p:grpSp>
        <p:grpSp>
          <p:nvGrpSpPr>
            <p:cNvPr id="93" name="Group 92">
              <a:extLst>
                <a:ext uri="{FF2B5EF4-FFF2-40B4-BE49-F238E27FC236}">
                  <a16:creationId xmlns:a16="http://schemas.microsoft.com/office/drawing/2014/main" id="{7ADC7096-C43A-E9E7-1DE2-12FFEF2A0806}"/>
                </a:ext>
              </a:extLst>
            </p:cNvPr>
            <p:cNvGrpSpPr/>
            <p:nvPr/>
          </p:nvGrpSpPr>
          <p:grpSpPr>
            <a:xfrm>
              <a:off x="8314960" y="5286456"/>
              <a:ext cx="3730953" cy="972650"/>
              <a:chOff x="7929466" y="5380476"/>
              <a:chExt cx="3730953" cy="972650"/>
            </a:xfrm>
          </p:grpSpPr>
          <p:sp>
            <p:nvSpPr>
              <p:cNvPr id="103" name="TextBox 45">
                <a:extLst>
                  <a:ext uri="{FF2B5EF4-FFF2-40B4-BE49-F238E27FC236}">
                    <a16:creationId xmlns:a16="http://schemas.microsoft.com/office/drawing/2014/main" id="{7AE96B2F-C0E3-A1E6-CF2C-815C209883A6}"/>
                  </a:ext>
                </a:extLst>
              </p:cNvPr>
              <p:cNvSpPr txBox="1"/>
              <p:nvPr/>
            </p:nvSpPr>
            <p:spPr>
              <a:xfrm>
                <a:off x="10535339" y="538047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Presentation</a:t>
                </a:r>
              </a:p>
            </p:txBody>
          </p:sp>
          <p:sp>
            <p:nvSpPr>
              <p:cNvPr id="104" name="TextBox 45">
                <a:extLst>
                  <a:ext uri="{FF2B5EF4-FFF2-40B4-BE49-F238E27FC236}">
                    <a16:creationId xmlns:a16="http://schemas.microsoft.com/office/drawing/2014/main" id="{0876F6E4-34A7-F589-F0D2-6AF4157C1ED7}"/>
                  </a:ext>
                </a:extLst>
              </p:cNvPr>
              <p:cNvSpPr txBox="1"/>
              <p:nvPr/>
            </p:nvSpPr>
            <p:spPr>
              <a:xfrm>
                <a:off x="9233720" y="538369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Development</a:t>
                </a:r>
              </a:p>
            </p:txBody>
          </p:sp>
          <p:grpSp>
            <p:nvGrpSpPr>
              <p:cNvPr id="91" name="Group 90">
                <a:extLst>
                  <a:ext uri="{FF2B5EF4-FFF2-40B4-BE49-F238E27FC236}">
                    <a16:creationId xmlns:a16="http://schemas.microsoft.com/office/drawing/2014/main" id="{75665A8E-FA78-60AF-4A2E-9BD799903EA0}"/>
                  </a:ext>
                </a:extLst>
              </p:cNvPr>
              <p:cNvGrpSpPr/>
              <p:nvPr/>
            </p:nvGrpSpPr>
            <p:grpSpPr>
              <a:xfrm>
                <a:off x="7929466" y="5505470"/>
                <a:ext cx="3673369" cy="847656"/>
                <a:chOff x="7929466" y="5505470"/>
                <a:chExt cx="3673369" cy="847656"/>
              </a:xfrm>
            </p:grpSpPr>
            <p:sp>
              <p:nvSpPr>
                <p:cNvPr id="101" name="TextBox 45">
                  <a:extLst>
                    <a:ext uri="{FF2B5EF4-FFF2-40B4-BE49-F238E27FC236}">
                      <a16:creationId xmlns:a16="http://schemas.microsoft.com/office/drawing/2014/main" id="{55A742A0-F8F4-B016-72D5-9339C07021CA}"/>
                    </a:ext>
                  </a:extLst>
                </p:cNvPr>
                <p:cNvSpPr txBox="1"/>
                <p:nvPr/>
              </p:nvSpPr>
              <p:spPr>
                <a:xfrm>
                  <a:off x="8588259" y="6058371"/>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Concept</a:t>
                  </a:r>
                </a:p>
              </p:txBody>
            </p:sp>
            <p:sp>
              <p:nvSpPr>
                <p:cNvPr id="102" name="TextBox 45">
                  <a:extLst>
                    <a:ext uri="{FF2B5EF4-FFF2-40B4-BE49-F238E27FC236}">
                      <a16:creationId xmlns:a16="http://schemas.microsoft.com/office/drawing/2014/main" id="{820EA0C2-D942-C525-B201-DF3F4F0BAF50}"/>
                    </a:ext>
                  </a:extLst>
                </p:cNvPr>
                <p:cNvSpPr txBox="1"/>
                <p:nvPr/>
              </p:nvSpPr>
              <p:spPr>
                <a:xfrm>
                  <a:off x="9654798" y="6070006"/>
                  <a:ext cx="1538058"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User Accepted Test</a:t>
                  </a:r>
                </a:p>
              </p:txBody>
            </p:sp>
            <p:cxnSp>
              <p:nvCxnSpPr>
                <p:cNvPr id="120" name="Straight Arrow Connector 119">
                  <a:extLst>
                    <a:ext uri="{FF2B5EF4-FFF2-40B4-BE49-F238E27FC236}">
                      <a16:creationId xmlns:a16="http://schemas.microsoft.com/office/drawing/2014/main" id="{544F84F0-A9B2-ADDE-F866-04C6C5E9A975}"/>
                    </a:ext>
                  </a:extLst>
                </p:cNvPr>
                <p:cNvCxnSpPr>
                  <a:cxnSpLocks/>
                </p:cNvCxnSpPr>
                <p:nvPr/>
              </p:nvCxnSpPr>
              <p:spPr>
                <a:xfrm>
                  <a:off x="8444876" y="5868182"/>
                  <a:ext cx="3157959" cy="94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9187BD0-CF2E-2E83-7612-8F3BDB30F0ED}"/>
                    </a:ext>
                  </a:extLst>
                </p:cNvPr>
                <p:cNvGrpSpPr/>
                <p:nvPr/>
              </p:nvGrpSpPr>
              <p:grpSpPr>
                <a:xfrm>
                  <a:off x="8956310" y="5653296"/>
                  <a:ext cx="388977" cy="457200"/>
                  <a:chOff x="5251023" y="5203317"/>
                  <a:chExt cx="457200" cy="457200"/>
                </a:xfrm>
              </p:grpSpPr>
              <p:sp>
                <p:nvSpPr>
                  <p:cNvPr id="31" name="Oval 30">
                    <a:extLst>
                      <a:ext uri="{FF2B5EF4-FFF2-40B4-BE49-F238E27FC236}">
                        <a16:creationId xmlns:a16="http://schemas.microsoft.com/office/drawing/2014/main" id="{BF3D60BF-DE04-012B-F185-2A79DDE6A32A}"/>
                      </a:ext>
                    </a:extLst>
                  </p:cNvPr>
                  <p:cNvSpPr/>
                  <p:nvPr/>
                </p:nvSpPr>
                <p:spPr>
                  <a:xfrm>
                    <a:off x="5251023" y="5203317"/>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84" name="Gambar 83">
                    <a:extLst>
                      <a:ext uri="{FF2B5EF4-FFF2-40B4-BE49-F238E27FC236}">
                        <a16:creationId xmlns:a16="http://schemas.microsoft.com/office/drawing/2014/main" id="{D103658C-66FB-CB10-F154-5FBC33D5A80F}"/>
                      </a:ext>
                    </a:extLst>
                  </p:cNvPr>
                  <p:cNvPicPr>
                    <a:picLocks noChangeAspect="1"/>
                  </p:cNvPicPr>
                  <p:nvPr/>
                </p:nvPicPr>
                <p:blipFill>
                  <a:blip r:embed="rId26">
                    <a:lum bright="70000" contrast="-70000"/>
                  </a:blip>
                  <a:stretch>
                    <a:fillRect/>
                  </a:stretch>
                </p:blipFill>
                <p:spPr>
                  <a:xfrm>
                    <a:off x="5348906" y="5272823"/>
                    <a:ext cx="274320" cy="274320"/>
                  </a:xfrm>
                  <a:prstGeom prst="rect">
                    <a:avLst/>
                  </a:prstGeom>
                </p:spPr>
              </p:pic>
            </p:grpSp>
            <p:grpSp>
              <p:nvGrpSpPr>
                <p:cNvPr id="72" name="Group 71">
                  <a:extLst>
                    <a:ext uri="{FF2B5EF4-FFF2-40B4-BE49-F238E27FC236}">
                      <a16:creationId xmlns:a16="http://schemas.microsoft.com/office/drawing/2014/main" id="{452C5591-1947-7B69-B993-1C8046F47F29}"/>
                    </a:ext>
                  </a:extLst>
                </p:cNvPr>
                <p:cNvGrpSpPr/>
                <p:nvPr/>
              </p:nvGrpSpPr>
              <p:grpSpPr>
                <a:xfrm>
                  <a:off x="9590934" y="5640283"/>
                  <a:ext cx="388977" cy="457200"/>
                  <a:chOff x="6510843" y="5271746"/>
                  <a:chExt cx="457200" cy="457200"/>
                </a:xfrm>
              </p:grpSpPr>
              <p:sp>
                <p:nvSpPr>
                  <p:cNvPr id="32" name="Oval 31">
                    <a:extLst>
                      <a:ext uri="{FF2B5EF4-FFF2-40B4-BE49-F238E27FC236}">
                        <a16:creationId xmlns:a16="http://schemas.microsoft.com/office/drawing/2014/main" id="{6950B0FF-CC06-54B8-8F22-1B5289E63058}"/>
                      </a:ext>
                    </a:extLst>
                  </p:cNvPr>
                  <p:cNvSpPr/>
                  <p:nvPr/>
                </p:nvSpPr>
                <p:spPr>
                  <a:xfrm>
                    <a:off x="6510843"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86" name="Gambar 85">
                    <a:extLst>
                      <a:ext uri="{FF2B5EF4-FFF2-40B4-BE49-F238E27FC236}">
                        <a16:creationId xmlns:a16="http://schemas.microsoft.com/office/drawing/2014/main" id="{79EE0350-3AF1-AECA-8DE0-8CF6468F0CF7}"/>
                      </a:ext>
                    </a:extLst>
                  </p:cNvPr>
                  <p:cNvPicPr>
                    <a:picLocks noChangeAspect="1"/>
                  </p:cNvPicPr>
                  <p:nvPr/>
                </p:nvPicPr>
                <p:blipFill>
                  <a:blip r:embed="rId27">
                    <a:lum bright="70000" contrast="-70000"/>
                  </a:blip>
                  <a:stretch>
                    <a:fillRect/>
                  </a:stretch>
                </p:blipFill>
                <p:spPr>
                  <a:xfrm>
                    <a:off x="6604974" y="5362208"/>
                    <a:ext cx="274320" cy="274320"/>
                  </a:xfrm>
                  <a:prstGeom prst="rect">
                    <a:avLst/>
                  </a:prstGeom>
                </p:spPr>
              </p:pic>
            </p:grpSp>
            <p:grpSp>
              <p:nvGrpSpPr>
                <p:cNvPr id="87" name="Group 86">
                  <a:extLst>
                    <a:ext uri="{FF2B5EF4-FFF2-40B4-BE49-F238E27FC236}">
                      <a16:creationId xmlns:a16="http://schemas.microsoft.com/office/drawing/2014/main" id="{DD4DFF92-EDC6-14D3-AE15-3AA9F0018C6F}"/>
                    </a:ext>
                  </a:extLst>
                </p:cNvPr>
                <p:cNvGrpSpPr/>
                <p:nvPr/>
              </p:nvGrpSpPr>
              <p:grpSpPr>
                <a:xfrm>
                  <a:off x="10225558" y="5651076"/>
                  <a:ext cx="388977" cy="457200"/>
                  <a:chOff x="7647260" y="5271746"/>
                  <a:chExt cx="457200" cy="457200"/>
                </a:xfrm>
              </p:grpSpPr>
              <p:sp>
                <p:nvSpPr>
                  <p:cNvPr id="33" name="Oval 32">
                    <a:extLst>
                      <a:ext uri="{FF2B5EF4-FFF2-40B4-BE49-F238E27FC236}">
                        <a16:creationId xmlns:a16="http://schemas.microsoft.com/office/drawing/2014/main" id="{F9FE8072-D91C-EF52-1EE3-636544723C66}"/>
                      </a:ext>
                    </a:extLst>
                  </p:cNvPr>
                  <p:cNvSpPr/>
                  <p:nvPr/>
                </p:nvSpPr>
                <p:spPr>
                  <a:xfrm>
                    <a:off x="7647260"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2" name="Gambar 91">
                    <a:extLst>
                      <a:ext uri="{FF2B5EF4-FFF2-40B4-BE49-F238E27FC236}">
                        <a16:creationId xmlns:a16="http://schemas.microsoft.com/office/drawing/2014/main" id="{7C21FE58-B54C-319A-23E3-423F88A3717C}"/>
                      </a:ext>
                    </a:extLst>
                  </p:cNvPr>
                  <p:cNvPicPr>
                    <a:picLocks noChangeAspect="1"/>
                  </p:cNvPicPr>
                  <p:nvPr/>
                </p:nvPicPr>
                <p:blipFill>
                  <a:blip r:embed="rId28">
                    <a:lum bright="70000" contrast="-70000"/>
                  </a:blip>
                  <a:stretch>
                    <a:fillRect/>
                  </a:stretch>
                </p:blipFill>
                <p:spPr>
                  <a:xfrm>
                    <a:off x="7724461" y="5363186"/>
                    <a:ext cx="274320" cy="274320"/>
                  </a:xfrm>
                  <a:prstGeom prst="rect">
                    <a:avLst/>
                  </a:prstGeom>
                </p:spPr>
              </p:pic>
            </p:grpSp>
            <p:grpSp>
              <p:nvGrpSpPr>
                <p:cNvPr id="79" name="Group 78">
                  <a:extLst>
                    <a:ext uri="{FF2B5EF4-FFF2-40B4-BE49-F238E27FC236}">
                      <a16:creationId xmlns:a16="http://schemas.microsoft.com/office/drawing/2014/main" id="{1ADF82FE-AB0C-CCE6-CBF6-A421C6056E51}"/>
                    </a:ext>
                  </a:extLst>
                </p:cNvPr>
                <p:cNvGrpSpPr/>
                <p:nvPr/>
              </p:nvGrpSpPr>
              <p:grpSpPr>
                <a:xfrm>
                  <a:off x="10860181" y="5635789"/>
                  <a:ext cx="388977" cy="457200"/>
                  <a:chOff x="7147109" y="5663622"/>
                  <a:chExt cx="388977" cy="457200"/>
                </a:xfrm>
              </p:grpSpPr>
              <p:sp>
                <p:nvSpPr>
                  <p:cNvPr id="34" name="Oval 33">
                    <a:extLst>
                      <a:ext uri="{FF2B5EF4-FFF2-40B4-BE49-F238E27FC236}">
                        <a16:creationId xmlns:a16="http://schemas.microsoft.com/office/drawing/2014/main" id="{DCF157B1-2184-131C-0CDB-52B28BB209FE}"/>
                      </a:ext>
                    </a:extLst>
                  </p:cNvPr>
                  <p:cNvSpPr/>
                  <p:nvPr/>
                </p:nvSpPr>
                <p:spPr>
                  <a:xfrm>
                    <a:off x="7147109" y="5663622"/>
                    <a:ext cx="388977"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4" name="Gambar 93">
                    <a:extLst>
                      <a:ext uri="{FF2B5EF4-FFF2-40B4-BE49-F238E27FC236}">
                        <a16:creationId xmlns:a16="http://schemas.microsoft.com/office/drawing/2014/main" id="{F0B4A0E3-CFED-6423-5346-6F6468D15099}"/>
                      </a:ext>
                    </a:extLst>
                  </p:cNvPr>
                  <p:cNvPicPr>
                    <a:picLocks noChangeAspect="1"/>
                  </p:cNvPicPr>
                  <p:nvPr/>
                </p:nvPicPr>
                <p:blipFill>
                  <a:blip r:embed="rId29">
                    <a:lum bright="70000" contrast="-70000"/>
                  </a:blip>
                  <a:stretch>
                    <a:fillRect/>
                  </a:stretch>
                </p:blipFill>
                <p:spPr>
                  <a:xfrm>
                    <a:off x="7215581" y="5741307"/>
                    <a:ext cx="233386" cy="274320"/>
                  </a:xfrm>
                  <a:prstGeom prst="rect">
                    <a:avLst/>
                  </a:prstGeom>
                </p:spPr>
              </p:pic>
            </p:grpSp>
            <p:grpSp>
              <p:nvGrpSpPr>
                <p:cNvPr id="139" name="Group 138">
                  <a:extLst>
                    <a:ext uri="{FF2B5EF4-FFF2-40B4-BE49-F238E27FC236}">
                      <a16:creationId xmlns:a16="http://schemas.microsoft.com/office/drawing/2014/main" id="{51220581-0F3B-2B41-5488-70F605C36C90}"/>
                    </a:ext>
                  </a:extLst>
                </p:cNvPr>
                <p:cNvGrpSpPr/>
                <p:nvPr/>
              </p:nvGrpSpPr>
              <p:grpSpPr>
                <a:xfrm>
                  <a:off x="7995666" y="5580618"/>
                  <a:ext cx="785905" cy="569754"/>
                  <a:chOff x="4493541" y="1065104"/>
                  <a:chExt cx="5855890" cy="181619"/>
                </a:xfrm>
              </p:grpSpPr>
              <p:sp>
                <p:nvSpPr>
                  <p:cNvPr id="141" name="Rectangle: Rounded Corners 140">
                    <a:extLst>
                      <a:ext uri="{FF2B5EF4-FFF2-40B4-BE49-F238E27FC236}">
                        <a16:creationId xmlns:a16="http://schemas.microsoft.com/office/drawing/2014/main" id="{6F6A116F-0192-7B29-BD12-0FD96CCE2187}"/>
                      </a:ext>
                    </a:extLst>
                  </p:cNvPr>
                  <p:cNvSpPr/>
                  <p:nvPr/>
                </p:nvSpPr>
                <p:spPr>
                  <a:xfrm>
                    <a:off x="4493541" y="1066817"/>
                    <a:ext cx="5855890" cy="179906"/>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46" name="TextBox 45">
                    <a:extLst>
                      <a:ext uri="{FF2B5EF4-FFF2-40B4-BE49-F238E27FC236}">
                        <a16:creationId xmlns:a16="http://schemas.microsoft.com/office/drawing/2014/main" id="{5D25FF58-75BB-0F98-818C-24E7C639A0E6}"/>
                      </a:ext>
                    </a:extLst>
                  </p:cNvPr>
                  <p:cNvSpPr txBox="1"/>
                  <p:nvPr/>
                </p:nvSpPr>
                <p:spPr>
                  <a:xfrm>
                    <a:off x="5366546" y="1065104"/>
                    <a:ext cx="4199204" cy="137353"/>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TIME</a:t>
                    </a:r>
                  </a:p>
                  <a:p>
                    <a:pPr algn="ctr" defTabSz="1371600"/>
                    <a:r>
                      <a:rPr lang="en-US" b="1" dirty="0">
                        <a:solidFill>
                          <a:prstClr val="white"/>
                        </a:solidFill>
                        <a:latin typeface="Arial" panose="020B0604020202020204" pitchFamily="34" charset="0"/>
                        <a:cs typeface="Arial" panose="020B0604020202020204" pitchFamily="34" charset="0"/>
                      </a:rPr>
                      <a:t>LINE</a:t>
                    </a:r>
                    <a:endParaRPr lang="en-US" sz="1650" b="1" dirty="0">
                      <a:solidFill>
                        <a:prstClr val="white"/>
                      </a:solidFill>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EB33D5B7-4E29-3738-3331-44597B4DB428}"/>
                    </a:ext>
                  </a:extLst>
                </p:cNvPr>
                <p:cNvSpPr txBox="1"/>
                <p:nvPr/>
              </p:nvSpPr>
              <p:spPr>
                <a:xfrm>
                  <a:off x="8701880" y="6196859"/>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10-12 July</a:t>
                  </a:r>
                </a:p>
              </p:txBody>
            </p:sp>
            <p:sp>
              <p:nvSpPr>
                <p:cNvPr id="163" name="TextBox 162">
                  <a:extLst>
                    <a:ext uri="{FF2B5EF4-FFF2-40B4-BE49-F238E27FC236}">
                      <a16:creationId xmlns:a16="http://schemas.microsoft.com/office/drawing/2014/main" id="{D2A6E7F9-45CF-0F09-0AF5-BFEAAB74C9C0}"/>
                    </a:ext>
                  </a:extLst>
                </p:cNvPr>
                <p:cNvSpPr txBox="1"/>
                <p:nvPr/>
              </p:nvSpPr>
              <p:spPr>
                <a:xfrm>
                  <a:off x="9287781" y="5514222"/>
                  <a:ext cx="983147"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13 July – 02 Aug</a:t>
                  </a:r>
                </a:p>
              </p:txBody>
            </p:sp>
            <p:sp>
              <p:nvSpPr>
                <p:cNvPr id="164" name="TextBox 163">
                  <a:extLst>
                    <a:ext uri="{FF2B5EF4-FFF2-40B4-BE49-F238E27FC236}">
                      <a16:creationId xmlns:a16="http://schemas.microsoft.com/office/drawing/2014/main" id="{1961CFB2-D9A4-2E5E-6EF1-FE558F738EF0}"/>
                    </a:ext>
                  </a:extLst>
                </p:cNvPr>
                <p:cNvSpPr txBox="1"/>
                <p:nvPr/>
              </p:nvSpPr>
              <p:spPr>
                <a:xfrm>
                  <a:off x="9963405" y="6199238"/>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02 – 03 Aug</a:t>
                  </a:r>
                </a:p>
              </p:txBody>
            </p:sp>
            <p:sp>
              <p:nvSpPr>
                <p:cNvPr id="166" name="TextBox 165">
                  <a:extLst>
                    <a:ext uri="{FF2B5EF4-FFF2-40B4-BE49-F238E27FC236}">
                      <a16:creationId xmlns:a16="http://schemas.microsoft.com/office/drawing/2014/main" id="{5BD539D9-35BE-5602-D093-BE2579CC9630}"/>
                    </a:ext>
                  </a:extLst>
                </p:cNvPr>
                <p:cNvSpPr txBox="1"/>
                <p:nvPr/>
              </p:nvSpPr>
              <p:spPr>
                <a:xfrm>
                  <a:off x="10644361" y="5505470"/>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01- 08 Aug</a:t>
                  </a:r>
                </a:p>
              </p:txBody>
            </p:sp>
            <p:sp>
              <p:nvSpPr>
                <p:cNvPr id="172" name="TextBox 171">
                  <a:extLst>
                    <a:ext uri="{FF2B5EF4-FFF2-40B4-BE49-F238E27FC236}">
                      <a16:creationId xmlns:a16="http://schemas.microsoft.com/office/drawing/2014/main" id="{3DE6DF39-01B4-7401-1EA5-A8B80FA4C3E3}"/>
                    </a:ext>
                  </a:extLst>
                </p:cNvPr>
                <p:cNvSpPr txBox="1"/>
                <p:nvPr/>
              </p:nvSpPr>
              <p:spPr>
                <a:xfrm>
                  <a:off x="7929466" y="5916118"/>
                  <a:ext cx="889054" cy="246221"/>
                </a:xfrm>
                <a:prstGeom prst="rect">
                  <a:avLst/>
                </a:prstGeom>
                <a:noFill/>
              </p:spPr>
              <p:txBody>
                <a:bodyPr wrap="square" rtlCol="0">
                  <a:spAutoFit/>
                </a:bodyPr>
                <a:lstStyle/>
                <a:p>
                  <a:pPr algn="ctr" defTabSz="1371600"/>
                  <a:r>
                    <a:rPr lang="en-ID" b="1" dirty="0">
                      <a:solidFill>
                        <a:srgbClr val="44546A"/>
                      </a:solidFill>
                      <a:latin typeface="Calibri" panose="020F0502020204030204"/>
                    </a:rPr>
                    <a:t>1</a:t>
                  </a:r>
                  <a:r>
                    <a:rPr lang="en-ID" sz="1200" b="1" dirty="0">
                      <a:solidFill>
                        <a:srgbClr val="44546A"/>
                      </a:solidFill>
                      <a:latin typeface="Berlin Sans FB Demi" panose="020E0802020502020306" pitchFamily="34" charset="0"/>
                    </a:rPr>
                    <a:t> MONTH</a:t>
                  </a:r>
                </a:p>
              </p:txBody>
            </p:sp>
          </p:grpSp>
        </p:grpSp>
        <p:sp>
          <p:nvSpPr>
            <p:cNvPr id="118" name="Rectangle 80">
              <a:extLst>
                <a:ext uri="{FF2B5EF4-FFF2-40B4-BE49-F238E27FC236}">
                  <a16:creationId xmlns:a16="http://schemas.microsoft.com/office/drawing/2014/main" id="{97B0C782-C9B1-C8A9-E331-B3955B4F35A4}"/>
                </a:ext>
              </a:extLst>
            </p:cNvPr>
            <p:cNvSpPr/>
            <p:nvPr/>
          </p:nvSpPr>
          <p:spPr>
            <a:xfrm flipV="1">
              <a:off x="8309601" y="3316120"/>
              <a:ext cx="3775812" cy="318418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19" name="TextBox 96">
              <a:extLst>
                <a:ext uri="{FF2B5EF4-FFF2-40B4-BE49-F238E27FC236}">
                  <a16:creationId xmlns:a16="http://schemas.microsoft.com/office/drawing/2014/main" id="{EC7D6A8F-94BA-8C87-2E44-3D81C5A815D9}"/>
                </a:ext>
              </a:extLst>
            </p:cNvPr>
            <p:cNvSpPr txBox="1"/>
            <p:nvPr/>
          </p:nvSpPr>
          <p:spPr>
            <a:xfrm>
              <a:off x="9928379" y="3336558"/>
              <a:ext cx="2102353" cy="446276"/>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r>
                <a:rPr lang="en-US" sz="1650" b="1" dirty="0">
                  <a:solidFill>
                    <a:srgbClr val="C00000"/>
                  </a:solidFill>
                  <a:latin typeface="Calibri" panose="020F0502020204030204"/>
                </a:rPr>
                <a:t>connection</a:t>
              </a:r>
              <a:r>
                <a:rPr lang="en-US" sz="1650" dirty="0">
                  <a:solidFill>
                    <a:prstClr val="black"/>
                  </a:solidFill>
                  <a:latin typeface="Calibri" panose="020F0502020204030204"/>
                </a:rPr>
                <a:t> from local database to  Power Platform </a:t>
              </a:r>
            </a:p>
          </p:txBody>
        </p:sp>
        <p:pic>
          <p:nvPicPr>
            <p:cNvPr id="121" name="Graphic 120" descr="Database outline">
              <a:extLst>
                <a:ext uri="{FF2B5EF4-FFF2-40B4-BE49-F238E27FC236}">
                  <a16:creationId xmlns:a16="http://schemas.microsoft.com/office/drawing/2014/main" id="{765AF869-A776-6E08-DE7A-03D6FED0067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9547821" y="3375709"/>
              <a:ext cx="365667" cy="364740"/>
            </a:xfrm>
            <a:prstGeom prst="rect">
              <a:avLst/>
            </a:prstGeom>
          </p:spPr>
        </p:pic>
        <p:grpSp>
          <p:nvGrpSpPr>
            <p:cNvPr id="76" name="Group 75">
              <a:extLst>
                <a:ext uri="{FF2B5EF4-FFF2-40B4-BE49-F238E27FC236}">
                  <a16:creationId xmlns:a16="http://schemas.microsoft.com/office/drawing/2014/main" id="{18842721-E2A9-A853-7DF0-E930A9CB928F}"/>
                </a:ext>
              </a:extLst>
            </p:cNvPr>
            <p:cNvGrpSpPr/>
            <p:nvPr/>
          </p:nvGrpSpPr>
          <p:grpSpPr>
            <a:xfrm>
              <a:off x="8561872" y="3238659"/>
              <a:ext cx="626579" cy="641773"/>
              <a:chOff x="8426705" y="3186199"/>
              <a:chExt cx="626579" cy="641773"/>
            </a:xfrm>
          </p:grpSpPr>
          <p:pic>
            <p:nvPicPr>
              <p:cNvPr id="126" name="Graphic 125" descr="Cloud outline">
                <a:extLst>
                  <a:ext uri="{FF2B5EF4-FFF2-40B4-BE49-F238E27FC236}">
                    <a16:creationId xmlns:a16="http://schemas.microsoft.com/office/drawing/2014/main" id="{6809DB3D-275F-2A25-A31B-A8DA7270D78A}"/>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tretch>
                <a:fillRect/>
              </a:stretch>
            </p:blipFill>
            <p:spPr>
              <a:xfrm>
                <a:off x="8426705" y="3186199"/>
                <a:ext cx="626579" cy="641773"/>
              </a:xfrm>
              <a:prstGeom prst="rect">
                <a:avLst/>
              </a:prstGeom>
            </p:spPr>
          </p:pic>
          <p:grpSp>
            <p:nvGrpSpPr>
              <p:cNvPr id="73" name="Group 72">
                <a:extLst>
                  <a:ext uri="{FF2B5EF4-FFF2-40B4-BE49-F238E27FC236}">
                    <a16:creationId xmlns:a16="http://schemas.microsoft.com/office/drawing/2014/main" id="{6F41D6E1-F779-D0BF-4C22-3FF227C9E68E}"/>
                  </a:ext>
                </a:extLst>
              </p:cNvPr>
              <p:cNvGrpSpPr/>
              <p:nvPr/>
            </p:nvGrpSpPr>
            <p:grpSpPr>
              <a:xfrm>
                <a:off x="8520907" y="3391599"/>
                <a:ext cx="404436" cy="242931"/>
                <a:chOff x="8520907" y="3391599"/>
                <a:chExt cx="404436" cy="242931"/>
              </a:xfrm>
            </p:grpSpPr>
            <p:grpSp>
              <p:nvGrpSpPr>
                <p:cNvPr id="125" name="Group 124">
                  <a:extLst>
                    <a:ext uri="{FF2B5EF4-FFF2-40B4-BE49-F238E27FC236}">
                      <a16:creationId xmlns:a16="http://schemas.microsoft.com/office/drawing/2014/main" id="{1768A474-0557-BD77-806E-EADA3DAD0253}"/>
                    </a:ext>
                  </a:extLst>
                </p:cNvPr>
                <p:cNvGrpSpPr/>
                <p:nvPr/>
              </p:nvGrpSpPr>
              <p:grpSpPr>
                <a:xfrm>
                  <a:off x="8520907" y="3481596"/>
                  <a:ext cx="404436" cy="152934"/>
                  <a:chOff x="7329425" y="1471108"/>
                  <a:chExt cx="700825" cy="258736"/>
                </a:xfrm>
              </p:grpSpPr>
              <p:pic>
                <p:nvPicPr>
                  <p:cNvPr id="127" name="Gambar 36" descr="Sebuah gambar berisi deasin&#10;&#10;Deskripsi dibuat secara otomatis dengan tingkat keyakinan sedang">
                    <a:extLst>
                      <a:ext uri="{FF2B5EF4-FFF2-40B4-BE49-F238E27FC236}">
                        <a16:creationId xmlns:a16="http://schemas.microsoft.com/office/drawing/2014/main" id="{95F83F55-C655-5E2D-71E9-E679971CF22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31473" t="19276" r="47414" b="42034"/>
                  <a:stretch/>
                </p:blipFill>
                <p:spPr>
                  <a:xfrm>
                    <a:off x="7329425" y="1471108"/>
                    <a:ext cx="267958" cy="258736"/>
                  </a:xfrm>
                  <a:prstGeom prst="rect">
                    <a:avLst/>
                  </a:prstGeom>
                </p:spPr>
              </p:pic>
              <p:pic>
                <p:nvPicPr>
                  <p:cNvPr id="128" name="Gambar 35" descr="Sebuah gambar berisi deasin&#10;&#10;Deskripsi dibuat secara otomatis dengan tingkat keyakinan sedang">
                    <a:extLst>
                      <a:ext uri="{FF2B5EF4-FFF2-40B4-BE49-F238E27FC236}">
                        <a16:creationId xmlns:a16="http://schemas.microsoft.com/office/drawing/2014/main" id="{96BFFBFD-2AE6-DC59-AF6B-E024DC55B56D}"/>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5494" t="19217" r="66742" b="42093"/>
                  <a:stretch/>
                </p:blipFill>
                <p:spPr>
                  <a:xfrm>
                    <a:off x="7579819" y="1514300"/>
                    <a:ext cx="248239" cy="209802"/>
                  </a:xfrm>
                  <a:prstGeom prst="rect">
                    <a:avLst/>
                  </a:prstGeom>
                </p:spPr>
              </p:pic>
              <p:pic>
                <p:nvPicPr>
                  <p:cNvPr id="129" name="Picture 128">
                    <a:extLst>
                      <a:ext uri="{FF2B5EF4-FFF2-40B4-BE49-F238E27FC236}">
                        <a16:creationId xmlns:a16="http://schemas.microsoft.com/office/drawing/2014/main" id="{7C5AB2C5-D79E-83DE-A261-DBC3E4E80EB6}"/>
                      </a:ext>
                    </a:extLst>
                  </p:cNvPr>
                  <p:cNvPicPr>
                    <a:picLocks noChangeAspect="1"/>
                  </p:cNvPicPr>
                  <p:nvPr/>
                </p:nvPicPr>
                <p:blipFill rotWithShape="1">
                  <a:blip r:embed="rId36"/>
                  <a:srcRect l="26657" t="6103" r="26629" b="5132"/>
                  <a:stretch/>
                </p:blipFill>
                <p:spPr>
                  <a:xfrm>
                    <a:off x="7852094" y="1528553"/>
                    <a:ext cx="178156" cy="169692"/>
                  </a:xfrm>
                  <a:prstGeom prst="rect">
                    <a:avLst/>
                  </a:prstGeom>
                </p:spPr>
              </p:pic>
            </p:grpSp>
            <p:pic>
              <p:nvPicPr>
                <p:cNvPr id="124" name="Picture 123">
                  <a:extLst>
                    <a:ext uri="{FF2B5EF4-FFF2-40B4-BE49-F238E27FC236}">
                      <a16:creationId xmlns:a16="http://schemas.microsoft.com/office/drawing/2014/main" id="{07DF841B-D790-27D1-4AE3-44EC3AB4B2D1}"/>
                    </a:ext>
                  </a:extLst>
                </p:cNvPr>
                <p:cNvPicPr>
                  <a:picLocks noChangeAspect="1"/>
                </p:cNvPicPr>
                <p:nvPr/>
              </p:nvPicPr>
              <p:blipFill>
                <a:blip r:embed="rId37"/>
                <a:stretch>
                  <a:fillRect/>
                </a:stretch>
              </p:blipFill>
              <p:spPr>
                <a:xfrm>
                  <a:off x="8671142" y="3391599"/>
                  <a:ext cx="109893" cy="112558"/>
                </a:xfrm>
                <a:prstGeom prst="rect">
                  <a:avLst/>
                </a:prstGeom>
              </p:spPr>
            </p:pic>
          </p:grpSp>
        </p:grpSp>
        <p:cxnSp>
          <p:nvCxnSpPr>
            <p:cNvPr id="130" name="Connector: Elbow 63">
              <a:extLst>
                <a:ext uri="{FF2B5EF4-FFF2-40B4-BE49-F238E27FC236}">
                  <a16:creationId xmlns:a16="http://schemas.microsoft.com/office/drawing/2014/main" id="{2D5F6D1E-4516-DBC4-CC56-494F4E5FDABE}"/>
                </a:ext>
              </a:extLst>
            </p:cNvPr>
            <p:cNvCxnSpPr>
              <a:cxnSpLocks/>
              <a:stCxn id="126" idx="3"/>
              <a:endCxn id="121" idx="1"/>
            </p:cNvCxnSpPr>
            <p:nvPr/>
          </p:nvCxnSpPr>
          <p:spPr>
            <a:xfrm flipV="1">
              <a:off x="9188451" y="3558079"/>
              <a:ext cx="359370" cy="1467"/>
            </a:xfrm>
            <a:prstGeom prst="curvedConnector3">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D40E8A5-E13D-2599-9D56-CD840F3FEA18}"/>
                </a:ext>
              </a:extLst>
            </p:cNvPr>
            <p:cNvPicPr>
              <a:picLocks noChangeAspect="1"/>
            </p:cNvPicPr>
            <p:nvPr/>
          </p:nvPicPr>
          <p:blipFill rotWithShape="1">
            <a:blip r:embed="rId38"/>
            <a:srcRect l="21192" t="26774" r="21920" b="16370"/>
            <a:stretch/>
          </p:blipFill>
          <p:spPr>
            <a:xfrm>
              <a:off x="8370943" y="4562327"/>
              <a:ext cx="999002" cy="561623"/>
            </a:xfrm>
            <a:prstGeom prst="rect">
              <a:avLst/>
            </a:prstGeom>
            <a:effectLst>
              <a:outerShdw blurRad="63500" sx="102000" sy="102000" algn="ctr" rotWithShape="0">
                <a:prstClr val="black">
                  <a:alpha val="40000"/>
                </a:prstClr>
              </a:outerShdw>
            </a:effectLst>
          </p:spPr>
        </p:pic>
        <p:pic>
          <p:nvPicPr>
            <p:cNvPr id="88" name="Picture 87">
              <a:extLst>
                <a:ext uri="{FF2B5EF4-FFF2-40B4-BE49-F238E27FC236}">
                  <a16:creationId xmlns:a16="http://schemas.microsoft.com/office/drawing/2014/main" id="{59FFCA4E-5FC2-01BE-6460-AB62F5A4B766}"/>
                </a:ext>
              </a:extLst>
            </p:cNvPr>
            <p:cNvPicPr>
              <a:picLocks noChangeAspect="1"/>
            </p:cNvPicPr>
            <p:nvPr/>
          </p:nvPicPr>
          <p:blipFill rotWithShape="1">
            <a:blip r:embed="rId39"/>
            <a:srcRect l="21496" t="26774" r="21500" b="16639"/>
            <a:stretch/>
          </p:blipFill>
          <p:spPr>
            <a:xfrm>
              <a:off x="8639359" y="4659973"/>
              <a:ext cx="1003436" cy="560308"/>
            </a:xfrm>
            <a:prstGeom prst="rect">
              <a:avLst/>
            </a:prstGeom>
            <a:effectLst>
              <a:outerShdw blurRad="63500" sx="102000" sy="102000" algn="ctr" rotWithShape="0">
                <a:prstClr val="black">
                  <a:alpha val="40000"/>
                </a:prstClr>
              </a:outerShdw>
            </a:effectLst>
          </p:spPr>
        </p:pic>
        <p:sp>
          <p:nvSpPr>
            <p:cNvPr id="97" name="TextBox 45">
              <a:extLst>
                <a:ext uri="{FF2B5EF4-FFF2-40B4-BE49-F238E27FC236}">
                  <a16:creationId xmlns:a16="http://schemas.microsoft.com/office/drawing/2014/main" id="{8E6986F5-4D8C-63BE-2417-B11DDEA036FC}"/>
                </a:ext>
              </a:extLst>
            </p:cNvPr>
            <p:cNvSpPr txBox="1"/>
            <p:nvPr/>
          </p:nvSpPr>
          <p:spPr>
            <a:xfrm>
              <a:off x="9962117" y="4692171"/>
              <a:ext cx="2002855" cy="477054"/>
            </a:xfrm>
            <a:prstGeom prst="rect">
              <a:avLst/>
            </a:prstGeom>
            <a:noFill/>
          </p:spPr>
          <p:txBody>
            <a:bodyPr wrap="square" numCol="1" rtlCol="0">
              <a:spAutoFit/>
            </a:bodyPr>
            <a:lstStyle/>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EASY DEVELOPMENT &amp; MAINTAIN</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STOP ADMIN SECTIONS JOBS</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CONNECT TO LOCAL SERVER </a:t>
              </a:r>
            </a:p>
          </p:txBody>
        </p:sp>
        <p:sp>
          <p:nvSpPr>
            <p:cNvPr id="238" name="Rectangle 80">
              <a:extLst>
                <a:ext uri="{FF2B5EF4-FFF2-40B4-BE49-F238E27FC236}">
                  <a16:creationId xmlns:a16="http://schemas.microsoft.com/office/drawing/2014/main" id="{59DE49E7-7753-30D7-5702-D6F68A1791A3}"/>
                </a:ext>
              </a:extLst>
            </p:cNvPr>
            <p:cNvSpPr/>
            <p:nvPr/>
          </p:nvSpPr>
          <p:spPr>
            <a:xfrm flipV="1">
              <a:off x="8380508" y="3363883"/>
              <a:ext cx="3621145" cy="508883"/>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9" name="Rectangle 80">
              <a:extLst>
                <a:ext uri="{FF2B5EF4-FFF2-40B4-BE49-F238E27FC236}">
                  <a16:creationId xmlns:a16="http://schemas.microsoft.com/office/drawing/2014/main" id="{36C657BC-62FB-B47C-68D4-071290778F43}"/>
                </a:ext>
              </a:extLst>
            </p:cNvPr>
            <p:cNvSpPr/>
            <p:nvPr/>
          </p:nvSpPr>
          <p:spPr>
            <a:xfrm flipV="1">
              <a:off x="8351275" y="3923481"/>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40" name="Rectangle 80">
              <a:extLst>
                <a:ext uri="{FF2B5EF4-FFF2-40B4-BE49-F238E27FC236}">
                  <a16:creationId xmlns:a16="http://schemas.microsoft.com/office/drawing/2014/main" id="{8409FFB4-94CF-54EC-D6BD-C51DC46C0034}"/>
                </a:ext>
              </a:extLst>
            </p:cNvPr>
            <p:cNvSpPr/>
            <p:nvPr/>
          </p:nvSpPr>
          <p:spPr>
            <a:xfrm flipV="1">
              <a:off x="10222804" y="3923276"/>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243" name="Group 242">
            <a:extLst>
              <a:ext uri="{FF2B5EF4-FFF2-40B4-BE49-F238E27FC236}">
                <a16:creationId xmlns:a16="http://schemas.microsoft.com/office/drawing/2014/main" id="{D760AA84-BFAA-9D79-903C-ABB60FAB16C0}"/>
              </a:ext>
            </a:extLst>
          </p:cNvPr>
          <p:cNvGrpSpPr/>
          <p:nvPr/>
        </p:nvGrpSpPr>
        <p:grpSpPr>
          <a:xfrm>
            <a:off x="6500767" y="6496261"/>
            <a:ext cx="5545052" cy="2819303"/>
            <a:chOff x="8314961" y="1036574"/>
            <a:chExt cx="3696701" cy="1879535"/>
          </a:xfrm>
        </p:grpSpPr>
        <p:sp>
          <p:nvSpPr>
            <p:cNvPr id="188" name="TextBox 97">
              <a:extLst>
                <a:ext uri="{FF2B5EF4-FFF2-40B4-BE49-F238E27FC236}">
                  <a16:creationId xmlns:a16="http://schemas.microsoft.com/office/drawing/2014/main" id="{C39ADCD7-4328-70FC-2887-E86BB06952AC}"/>
                </a:ext>
              </a:extLst>
            </p:cNvPr>
            <p:cNvSpPr txBox="1"/>
            <p:nvPr/>
          </p:nvSpPr>
          <p:spPr>
            <a:xfrm>
              <a:off x="8569480" y="1265857"/>
              <a:ext cx="2095135" cy="215443"/>
            </a:xfrm>
            <a:prstGeom prst="rect">
              <a:avLst/>
            </a:prstGeom>
            <a:noFill/>
          </p:spPr>
          <p:txBody>
            <a:bodyPr wrap="square" rtlCol="0">
              <a:spAutoFit/>
            </a:bodyPr>
            <a:lstStyle/>
            <a:p>
              <a:pPr algn="ctr" defTabSz="1371600"/>
              <a:r>
                <a:rPr lang="en-US" sz="1500" dirty="0">
                  <a:solidFill>
                    <a:prstClr val="black"/>
                  </a:solidFill>
                  <a:latin typeface="Calibri" panose="020F0502020204030204"/>
                </a:rPr>
                <a:t>Digital hybrid system technique</a:t>
              </a:r>
            </a:p>
          </p:txBody>
        </p:sp>
        <p:sp>
          <p:nvSpPr>
            <p:cNvPr id="189" name="TextBox 97">
              <a:extLst>
                <a:ext uri="{FF2B5EF4-FFF2-40B4-BE49-F238E27FC236}">
                  <a16:creationId xmlns:a16="http://schemas.microsoft.com/office/drawing/2014/main" id="{FAF68CEF-BE07-848C-E585-6E85B8393ECB}"/>
                </a:ext>
              </a:extLst>
            </p:cNvPr>
            <p:cNvSpPr txBox="1"/>
            <p:nvPr/>
          </p:nvSpPr>
          <p:spPr>
            <a:xfrm>
              <a:off x="10703197" y="1587306"/>
              <a:ext cx="1084479" cy="230833"/>
            </a:xfrm>
            <a:prstGeom prst="rect">
              <a:avLst/>
            </a:prstGeom>
            <a:noFill/>
          </p:spPr>
          <p:txBody>
            <a:bodyPr wrap="square" rtlCol="0">
              <a:spAutoFit/>
            </a:bodyPr>
            <a:lstStyle/>
            <a:p>
              <a:pPr algn="ctr" defTabSz="1371600"/>
              <a:r>
                <a:rPr lang="en-US" sz="1650" dirty="0">
                  <a:solidFill>
                    <a:srgbClr val="ED7D31"/>
                  </a:solidFill>
                  <a:latin typeface="Calibri" panose="020F0502020204030204"/>
                </a:rPr>
                <a:t>WEB BASED</a:t>
              </a:r>
            </a:p>
          </p:txBody>
        </p:sp>
        <p:sp>
          <p:nvSpPr>
            <p:cNvPr id="190" name="TextBox 97">
              <a:extLst>
                <a:ext uri="{FF2B5EF4-FFF2-40B4-BE49-F238E27FC236}">
                  <a16:creationId xmlns:a16="http://schemas.microsoft.com/office/drawing/2014/main" id="{1129BC95-1CAB-0E75-C223-B8402D291DB9}"/>
                </a:ext>
              </a:extLst>
            </p:cNvPr>
            <p:cNvSpPr txBox="1"/>
            <p:nvPr/>
          </p:nvSpPr>
          <p:spPr>
            <a:xfrm>
              <a:off x="8314961" y="1541867"/>
              <a:ext cx="1607620" cy="276999"/>
            </a:xfrm>
            <a:prstGeom prst="rect">
              <a:avLst/>
            </a:prstGeom>
            <a:noFill/>
          </p:spPr>
          <p:txBody>
            <a:bodyPr wrap="square" rtlCol="0">
              <a:spAutoFit/>
            </a:bodyPr>
            <a:lstStyle/>
            <a:p>
              <a:pPr algn="ctr" defTabSz="1371600"/>
              <a:r>
                <a:rPr lang="en-US" sz="2100" b="1" dirty="0">
                  <a:solidFill>
                    <a:srgbClr val="ED7D31"/>
                  </a:solidFill>
                  <a:latin typeface="Calibri" panose="020F0502020204030204"/>
                </a:rPr>
                <a:t>POWER PLATFORM</a:t>
              </a:r>
            </a:p>
          </p:txBody>
        </p:sp>
        <p:sp>
          <p:nvSpPr>
            <p:cNvPr id="57" name="TextBox 45">
              <a:extLst>
                <a:ext uri="{FF2B5EF4-FFF2-40B4-BE49-F238E27FC236}">
                  <a16:creationId xmlns:a16="http://schemas.microsoft.com/office/drawing/2014/main" id="{ECDAC4AE-C383-CA13-B936-AA57ACE69A5B}"/>
                </a:ext>
              </a:extLst>
            </p:cNvPr>
            <p:cNvSpPr txBox="1"/>
            <p:nvPr/>
          </p:nvSpPr>
          <p:spPr>
            <a:xfrm>
              <a:off x="8701264" y="1092909"/>
              <a:ext cx="1610697" cy="246221"/>
            </a:xfrm>
            <a:prstGeom prst="rect">
              <a:avLst/>
            </a:prstGeom>
            <a:noFill/>
          </p:spPr>
          <p:txBody>
            <a:bodyPr wrap="none" rtlCol="0">
              <a:spAutoFit/>
            </a:bodyPr>
            <a:lstStyle/>
            <a:p>
              <a:pPr defTabSz="1371600"/>
              <a:r>
                <a:rPr lang="en-US" b="1" dirty="0">
                  <a:solidFill>
                    <a:srgbClr val="437F86"/>
                  </a:solidFill>
                  <a:latin typeface="Arial" panose="020B0604020202020204" pitchFamily="34" charset="0"/>
                  <a:cs typeface="Arial" panose="020B0604020202020204" pitchFamily="34" charset="0"/>
                </a:rPr>
                <a:t>SMART HR SYSTEM</a:t>
              </a:r>
            </a:p>
          </p:txBody>
        </p:sp>
        <p:pic>
          <p:nvPicPr>
            <p:cNvPr id="160" name="Picture 159">
              <a:extLst>
                <a:ext uri="{FF2B5EF4-FFF2-40B4-BE49-F238E27FC236}">
                  <a16:creationId xmlns:a16="http://schemas.microsoft.com/office/drawing/2014/main" id="{8B284B09-807C-201B-F824-9A638249A57A}"/>
                </a:ext>
              </a:extLst>
            </p:cNvPr>
            <p:cNvPicPr>
              <a:picLocks noChangeAspect="1"/>
            </p:cNvPicPr>
            <p:nvPr/>
          </p:nvPicPr>
          <p:blipFill>
            <a:blip r:embed="rId40">
              <a:grayscl/>
            </a:blip>
            <a:stretch>
              <a:fillRect/>
            </a:stretch>
          </p:blipFill>
          <p:spPr>
            <a:xfrm>
              <a:off x="8469063" y="1167911"/>
              <a:ext cx="285975" cy="285975"/>
            </a:xfrm>
            <a:prstGeom prst="rect">
              <a:avLst/>
            </a:prstGeom>
          </p:spPr>
        </p:pic>
        <p:sp>
          <p:nvSpPr>
            <p:cNvPr id="161" name="Rectangle 80">
              <a:extLst>
                <a:ext uri="{FF2B5EF4-FFF2-40B4-BE49-F238E27FC236}">
                  <a16:creationId xmlns:a16="http://schemas.microsoft.com/office/drawing/2014/main" id="{6AE99FA5-0C69-6C36-2971-78F2D8ADAB23}"/>
                </a:ext>
              </a:extLst>
            </p:cNvPr>
            <p:cNvSpPr/>
            <p:nvPr/>
          </p:nvSpPr>
          <p:spPr>
            <a:xfrm flipV="1">
              <a:off x="8344773" y="1036574"/>
              <a:ext cx="3666889" cy="1879535"/>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2" name="Right Brace 161">
              <a:extLst>
                <a:ext uri="{FF2B5EF4-FFF2-40B4-BE49-F238E27FC236}">
                  <a16:creationId xmlns:a16="http://schemas.microsoft.com/office/drawing/2014/main" id="{3AA9E1A4-F5CE-D952-2371-CEA31A2BD135}"/>
                </a:ext>
              </a:extLst>
            </p:cNvPr>
            <p:cNvSpPr/>
            <p:nvPr/>
          </p:nvSpPr>
          <p:spPr>
            <a:xfrm rot="5400000">
              <a:off x="10039417" y="833479"/>
              <a:ext cx="221382" cy="2171328"/>
            </a:xfrm>
            <a:prstGeom prst="rightBrace">
              <a:avLst>
                <a:gd name="adj1" fmla="val 22563"/>
                <a:gd name="adj2" fmla="val 487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600"/>
              <a:endParaRPr lang="en-US" sz="2700">
                <a:solidFill>
                  <a:prstClr val="black"/>
                </a:solidFill>
                <a:latin typeface="Calibri" panose="020F0502020204030204"/>
              </a:endParaRPr>
            </a:p>
          </p:txBody>
        </p:sp>
        <p:grpSp>
          <p:nvGrpSpPr>
            <p:cNvPr id="107" name="Group 106">
              <a:extLst>
                <a:ext uri="{FF2B5EF4-FFF2-40B4-BE49-F238E27FC236}">
                  <a16:creationId xmlns:a16="http://schemas.microsoft.com/office/drawing/2014/main" id="{FFD7A07D-526A-18C8-5581-2674E9E8C1A3}"/>
                </a:ext>
              </a:extLst>
            </p:cNvPr>
            <p:cNvGrpSpPr/>
            <p:nvPr/>
          </p:nvGrpSpPr>
          <p:grpSpPr>
            <a:xfrm>
              <a:off x="8517775" y="1996887"/>
              <a:ext cx="1002979" cy="574607"/>
              <a:chOff x="9067598" y="1581786"/>
              <a:chExt cx="1002979" cy="574607"/>
            </a:xfrm>
          </p:grpSpPr>
          <p:pic>
            <p:nvPicPr>
              <p:cNvPr id="175" name="Graphic 174" descr="Programmer male outline">
                <a:extLst>
                  <a:ext uri="{FF2B5EF4-FFF2-40B4-BE49-F238E27FC236}">
                    <a16:creationId xmlns:a16="http://schemas.microsoft.com/office/drawing/2014/main" id="{BA3848BA-BB8C-059C-989E-5C8E122B7174}"/>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9384502" y="1581786"/>
                <a:ext cx="399521" cy="399521"/>
              </a:xfrm>
              <a:prstGeom prst="rect">
                <a:avLst/>
              </a:prstGeom>
            </p:spPr>
          </p:pic>
          <p:sp>
            <p:nvSpPr>
              <p:cNvPr id="184" name="TextBox 97">
                <a:extLst>
                  <a:ext uri="{FF2B5EF4-FFF2-40B4-BE49-F238E27FC236}">
                    <a16:creationId xmlns:a16="http://schemas.microsoft.com/office/drawing/2014/main" id="{EA949B07-9BC7-B131-3B06-1F90995B432B}"/>
                  </a:ext>
                </a:extLst>
              </p:cNvPr>
              <p:cNvSpPr txBox="1"/>
              <p:nvPr/>
            </p:nvSpPr>
            <p:spPr>
              <a:xfrm>
                <a:off x="9067598" y="1956338"/>
                <a:ext cx="1002979"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Fast Digitalization</a:t>
                </a:r>
              </a:p>
            </p:txBody>
          </p:sp>
        </p:grpSp>
        <p:grpSp>
          <p:nvGrpSpPr>
            <p:cNvPr id="113" name="Group 112">
              <a:extLst>
                <a:ext uri="{FF2B5EF4-FFF2-40B4-BE49-F238E27FC236}">
                  <a16:creationId xmlns:a16="http://schemas.microsoft.com/office/drawing/2014/main" id="{24AFF7B7-8307-5AB5-2746-FF20C6D45503}"/>
                </a:ext>
              </a:extLst>
            </p:cNvPr>
            <p:cNvGrpSpPr/>
            <p:nvPr/>
          </p:nvGrpSpPr>
          <p:grpSpPr>
            <a:xfrm>
              <a:off x="9731807" y="2013122"/>
              <a:ext cx="1805230" cy="853065"/>
              <a:chOff x="9771906" y="1591774"/>
              <a:chExt cx="1805230" cy="853065"/>
            </a:xfrm>
          </p:grpSpPr>
          <p:pic>
            <p:nvPicPr>
              <p:cNvPr id="74" name="Graphic 73" descr="Computer outline">
                <a:extLst>
                  <a:ext uri="{FF2B5EF4-FFF2-40B4-BE49-F238E27FC236}">
                    <a16:creationId xmlns:a16="http://schemas.microsoft.com/office/drawing/2014/main" id="{D0D91FEF-FDE9-4E47-F80B-7EBB41A2FFFB}"/>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 xmlns:asvg="http://schemas.microsoft.com/office/drawing/2016/SVG/main" r:embed="rId44"/>
                  </a:ext>
                </a:extLst>
              </a:blip>
              <a:stretch>
                <a:fillRect/>
              </a:stretch>
            </p:blipFill>
            <p:spPr>
              <a:xfrm>
                <a:off x="10068183" y="1591774"/>
                <a:ext cx="481483" cy="481483"/>
              </a:xfrm>
              <a:prstGeom prst="rect">
                <a:avLst/>
              </a:prstGeom>
            </p:spPr>
          </p:pic>
          <p:sp>
            <p:nvSpPr>
              <p:cNvPr id="75" name="TextBox 97">
                <a:extLst>
                  <a:ext uri="{FF2B5EF4-FFF2-40B4-BE49-F238E27FC236}">
                    <a16:creationId xmlns:a16="http://schemas.microsoft.com/office/drawing/2014/main" id="{B580B29C-E931-EE71-A814-97C7C6A666D0}"/>
                  </a:ext>
                </a:extLst>
              </p:cNvPr>
              <p:cNvSpPr txBox="1"/>
              <p:nvPr/>
            </p:nvSpPr>
            <p:spPr>
              <a:xfrm>
                <a:off x="9771906" y="1956656"/>
                <a:ext cx="1267410"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One Stop Service</a:t>
                </a:r>
              </a:p>
            </p:txBody>
          </p:sp>
          <p:sp>
            <p:nvSpPr>
              <p:cNvPr id="82" name="TextBox 97">
                <a:extLst>
                  <a:ext uri="{FF2B5EF4-FFF2-40B4-BE49-F238E27FC236}">
                    <a16:creationId xmlns:a16="http://schemas.microsoft.com/office/drawing/2014/main" id="{0836D33E-CD93-F10F-6C68-00DAECD12B1A}"/>
                  </a:ext>
                </a:extLst>
              </p:cNvPr>
              <p:cNvSpPr txBox="1"/>
              <p:nvPr/>
            </p:nvSpPr>
            <p:spPr>
              <a:xfrm>
                <a:off x="9921581" y="2106285"/>
                <a:ext cx="1655555" cy="338554"/>
              </a:xfrm>
              <a:prstGeom prst="rect">
                <a:avLst/>
              </a:prstGeom>
              <a:noFill/>
            </p:spPr>
            <p:txBody>
              <a:bodyPr wrap="square" rtlCol="0">
                <a:spAutoFit/>
              </a:bodyPr>
              <a:lstStyle/>
              <a:p>
                <a:pPr marL="257175" indent="-257175" defTabSz="1371600">
                  <a:buFont typeface="Arial" panose="020B0604020202020204" pitchFamily="34" charset="0"/>
                  <a:buChar char="•"/>
                </a:pPr>
                <a:r>
                  <a:rPr lang="en-US" sz="1350" dirty="0">
                    <a:solidFill>
                      <a:srgbClr val="437F86"/>
                    </a:solidFill>
                    <a:latin typeface="Calibri" panose="020F0502020204030204"/>
                  </a:rPr>
                  <a:t>All form In one Site</a:t>
                </a:r>
              </a:p>
              <a:p>
                <a:pPr marL="257175" indent="-257175" defTabSz="1371600">
                  <a:buFont typeface="Arial" panose="020B0604020202020204" pitchFamily="34" charset="0"/>
                  <a:buChar char="•"/>
                </a:pPr>
                <a:r>
                  <a:rPr lang="en-US" sz="1350" dirty="0">
                    <a:solidFill>
                      <a:srgbClr val="437F86"/>
                    </a:solidFill>
                    <a:latin typeface="Calibri" panose="020F0502020204030204"/>
                  </a:rPr>
                  <a:t>Easy Tracking Form Request</a:t>
                </a:r>
              </a:p>
            </p:txBody>
          </p:sp>
        </p:grpSp>
        <p:pic>
          <p:nvPicPr>
            <p:cNvPr id="241" name="Picture 240">
              <a:extLst>
                <a:ext uri="{FF2B5EF4-FFF2-40B4-BE49-F238E27FC236}">
                  <a16:creationId xmlns:a16="http://schemas.microsoft.com/office/drawing/2014/main" id="{B1530DA7-B2A4-A8A9-E66E-E57A2AF99E9C}"/>
                </a:ext>
              </a:extLst>
            </p:cNvPr>
            <p:cNvPicPr>
              <a:picLocks noChangeAspect="1"/>
            </p:cNvPicPr>
            <p:nvPr/>
          </p:nvPicPr>
          <p:blipFill>
            <a:blip r:embed="rId45"/>
            <a:stretch>
              <a:fillRect/>
            </a:stretch>
          </p:blipFill>
          <p:spPr>
            <a:xfrm>
              <a:off x="10916933" y="2059001"/>
              <a:ext cx="735689" cy="467355"/>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405686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6EDEA335-011F-4A44-B868-1ED36074D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78" y="1"/>
            <a:ext cx="9839444" cy="10268522"/>
          </a:xfrm>
          <a:prstGeom prst="rect">
            <a:avLst/>
          </a:prstGeom>
        </p:spPr>
      </p:pic>
    </p:spTree>
    <p:extLst>
      <p:ext uri="{BB962C8B-B14F-4D97-AF65-F5344CB8AC3E}">
        <p14:creationId xmlns:p14="http://schemas.microsoft.com/office/powerpoint/2010/main" val="2306435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B6AF8150-008B-4BCF-B692-F15A106A8A48}"/>
              </a:ext>
            </a:extLst>
          </p:cNvPr>
          <p:cNvPicPr>
            <a:picLocks noChangeAspect="1"/>
          </p:cNvPicPr>
          <p:nvPr/>
        </p:nvPicPr>
        <p:blipFill>
          <a:blip r:embed="rId2"/>
          <a:stretch>
            <a:fillRect/>
          </a:stretch>
        </p:blipFill>
        <p:spPr>
          <a:xfrm>
            <a:off x="1419973" y="0"/>
            <a:ext cx="15448055" cy="10287000"/>
          </a:xfrm>
          <a:prstGeom prst="rect">
            <a:avLst/>
          </a:prstGeom>
        </p:spPr>
      </p:pic>
      <p:sp>
        <p:nvSpPr>
          <p:cNvPr id="11" name="TextBox 10">
            <a:extLst>
              <a:ext uri="{FF2B5EF4-FFF2-40B4-BE49-F238E27FC236}">
                <a16:creationId xmlns:a16="http://schemas.microsoft.com/office/drawing/2014/main" id="{0912217B-3463-4E9C-B668-D8801A990C75}"/>
              </a:ext>
            </a:extLst>
          </p:cNvPr>
          <p:cNvSpPr txBox="1"/>
          <p:nvPr/>
        </p:nvSpPr>
        <p:spPr>
          <a:xfrm>
            <a:off x="1760220" y="2597082"/>
            <a:ext cx="4274820" cy="830997"/>
          </a:xfrm>
          <a:prstGeom prst="rect">
            <a:avLst/>
          </a:prstGeom>
          <a:noFill/>
        </p:spPr>
        <p:txBody>
          <a:bodyPr wrap="square" rtlCol="0">
            <a:spAutoFit/>
          </a:bodyPr>
          <a:lstStyle/>
          <a:p>
            <a:pPr defTabSz="1371600"/>
            <a:r>
              <a:rPr lang="en-US" sz="4800" b="1" dirty="0">
                <a:solidFill>
                  <a:prstClr val="black"/>
                </a:solidFill>
                <a:latin typeface="Calibri" panose="020F0502020204030204"/>
              </a:rPr>
              <a:t>BIG COMPANY</a:t>
            </a:r>
          </a:p>
        </p:txBody>
      </p:sp>
    </p:spTree>
    <p:extLst>
      <p:ext uri="{BB962C8B-B14F-4D97-AF65-F5344CB8AC3E}">
        <p14:creationId xmlns:p14="http://schemas.microsoft.com/office/powerpoint/2010/main" val="304352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37279A0-3A2D-4B1B-9F2A-84F7AFB493A9}"/>
              </a:ext>
            </a:extLst>
          </p:cNvPr>
          <p:cNvPicPr>
            <a:picLocks noChangeAspect="1"/>
          </p:cNvPicPr>
          <p:nvPr/>
        </p:nvPicPr>
        <p:blipFill>
          <a:blip r:embed="rId2"/>
          <a:stretch>
            <a:fillRect/>
          </a:stretch>
        </p:blipFill>
        <p:spPr>
          <a:xfrm>
            <a:off x="5486400" y="1485900"/>
            <a:ext cx="7315200" cy="7315200"/>
          </a:xfrm>
          <a:prstGeom prst="rect">
            <a:avLst/>
          </a:prstGeom>
        </p:spPr>
      </p:pic>
    </p:spTree>
    <p:extLst>
      <p:ext uri="{BB962C8B-B14F-4D97-AF65-F5344CB8AC3E}">
        <p14:creationId xmlns:p14="http://schemas.microsoft.com/office/powerpoint/2010/main" val="188863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AFB071-7638-48FF-960D-08CDE2C932EE}"/>
              </a:ext>
            </a:extLst>
          </p:cNvPr>
          <p:cNvPicPr>
            <a:picLocks noChangeAspect="1"/>
          </p:cNvPicPr>
          <p:nvPr/>
        </p:nvPicPr>
        <p:blipFill>
          <a:blip r:embed="rId2"/>
          <a:stretch>
            <a:fillRect/>
          </a:stretch>
        </p:blipFill>
        <p:spPr>
          <a:xfrm>
            <a:off x="868681" y="1666399"/>
            <a:ext cx="5973605" cy="5973605"/>
          </a:xfrm>
          <a:prstGeom prst="rect">
            <a:avLst/>
          </a:prstGeom>
        </p:spPr>
      </p:pic>
      <p:pic>
        <p:nvPicPr>
          <p:cNvPr id="17" name="Picture 16">
            <a:extLst>
              <a:ext uri="{FF2B5EF4-FFF2-40B4-BE49-F238E27FC236}">
                <a16:creationId xmlns:a16="http://schemas.microsoft.com/office/drawing/2014/main" id="{2CAFC4AB-3793-4C5E-B697-CF450CD85266}"/>
              </a:ext>
            </a:extLst>
          </p:cNvPr>
          <p:cNvPicPr>
            <a:picLocks noChangeAspect="1"/>
          </p:cNvPicPr>
          <p:nvPr/>
        </p:nvPicPr>
        <p:blipFill>
          <a:blip r:embed="rId3"/>
          <a:stretch>
            <a:fillRect/>
          </a:stretch>
        </p:blipFill>
        <p:spPr>
          <a:xfrm>
            <a:off x="14429016" y="1179035"/>
            <a:ext cx="1668471" cy="1668471"/>
          </a:xfrm>
          <a:prstGeom prst="rect">
            <a:avLst/>
          </a:prstGeom>
        </p:spPr>
      </p:pic>
      <p:pic>
        <p:nvPicPr>
          <p:cNvPr id="21" name="Picture 20">
            <a:extLst>
              <a:ext uri="{FF2B5EF4-FFF2-40B4-BE49-F238E27FC236}">
                <a16:creationId xmlns:a16="http://schemas.microsoft.com/office/drawing/2014/main" id="{491539D0-C280-4147-83BF-5EBB182F8433}"/>
              </a:ext>
            </a:extLst>
          </p:cNvPr>
          <p:cNvPicPr>
            <a:picLocks noChangeAspect="1"/>
          </p:cNvPicPr>
          <p:nvPr/>
        </p:nvPicPr>
        <p:blipFill>
          <a:blip r:embed="rId4"/>
          <a:stretch>
            <a:fillRect/>
          </a:stretch>
        </p:blipFill>
        <p:spPr>
          <a:xfrm>
            <a:off x="14880701" y="6869240"/>
            <a:ext cx="1668471" cy="1668471"/>
          </a:xfrm>
          <a:prstGeom prst="rect">
            <a:avLst/>
          </a:prstGeom>
        </p:spPr>
      </p:pic>
      <p:grpSp>
        <p:nvGrpSpPr>
          <p:cNvPr id="24" name="Group 23">
            <a:extLst>
              <a:ext uri="{FF2B5EF4-FFF2-40B4-BE49-F238E27FC236}">
                <a16:creationId xmlns:a16="http://schemas.microsoft.com/office/drawing/2014/main" id="{44BA9257-15FD-42FE-8FFA-FA20B90A51B4}"/>
              </a:ext>
            </a:extLst>
          </p:cNvPr>
          <p:cNvGrpSpPr/>
          <p:nvPr/>
        </p:nvGrpSpPr>
        <p:grpSpPr>
          <a:xfrm>
            <a:off x="7171007" y="1380456"/>
            <a:ext cx="3641465" cy="1755153"/>
            <a:chOff x="4780671" y="491054"/>
            <a:chExt cx="2427643" cy="1170102"/>
          </a:xfrm>
        </p:grpSpPr>
        <p:pic>
          <p:nvPicPr>
            <p:cNvPr id="9" name="Picture 8">
              <a:extLst>
                <a:ext uri="{FF2B5EF4-FFF2-40B4-BE49-F238E27FC236}">
                  <a16:creationId xmlns:a16="http://schemas.microsoft.com/office/drawing/2014/main" id="{AA5C345A-02E5-441D-81C1-9EF33941FD29}"/>
                </a:ext>
              </a:extLst>
            </p:cNvPr>
            <p:cNvPicPr>
              <a:picLocks noChangeAspect="1"/>
            </p:cNvPicPr>
            <p:nvPr/>
          </p:nvPicPr>
          <p:blipFill>
            <a:blip r:embed="rId5"/>
            <a:stretch>
              <a:fillRect/>
            </a:stretch>
          </p:blipFill>
          <p:spPr>
            <a:xfrm>
              <a:off x="6096000" y="548842"/>
              <a:ext cx="1112314" cy="1112314"/>
            </a:xfrm>
            <a:prstGeom prst="rect">
              <a:avLst/>
            </a:prstGeom>
          </p:spPr>
        </p:pic>
        <p:sp>
          <p:nvSpPr>
            <p:cNvPr id="23" name="TextBox 22">
              <a:extLst>
                <a:ext uri="{FF2B5EF4-FFF2-40B4-BE49-F238E27FC236}">
                  <a16:creationId xmlns:a16="http://schemas.microsoft.com/office/drawing/2014/main" id="{7940BB92-BB3A-446B-97CC-384E835BF108}"/>
                </a:ext>
              </a:extLst>
            </p:cNvPr>
            <p:cNvSpPr txBox="1"/>
            <p:nvPr/>
          </p:nvSpPr>
          <p:spPr>
            <a:xfrm>
              <a:off x="4780671" y="491054"/>
              <a:ext cx="184872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1.  MAN</a:t>
              </a:r>
            </a:p>
          </p:txBody>
        </p:sp>
      </p:grpSp>
      <p:sp>
        <p:nvSpPr>
          <p:cNvPr id="25" name="Rectangle: Rounded Corners 24">
            <a:extLst>
              <a:ext uri="{FF2B5EF4-FFF2-40B4-BE49-F238E27FC236}">
                <a16:creationId xmlns:a16="http://schemas.microsoft.com/office/drawing/2014/main" id="{A1D5AC67-DECB-4DF1-9429-83EF9DF23264}"/>
              </a:ext>
            </a:extLst>
          </p:cNvPr>
          <p:cNvSpPr/>
          <p:nvPr/>
        </p:nvSpPr>
        <p:spPr>
          <a:xfrm>
            <a:off x="6842285" y="525780"/>
            <a:ext cx="11194256" cy="9509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2" name="TextBox 21">
            <a:extLst>
              <a:ext uri="{FF2B5EF4-FFF2-40B4-BE49-F238E27FC236}">
                <a16:creationId xmlns:a16="http://schemas.microsoft.com/office/drawing/2014/main" id="{6C7892BE-0AF8-441C-B64D-2E9F590C62C4}"/>
              </a:ext>
            </a:extLst>
          </p:cNvPr>
          <p:cNvSpPr txBox="1"/>
          <p:nvPr/>
        </p:nvSpPr>
        <p:spPr>
          <a:xfrm>
            <a:off x="10272823" y="130766"/>
            <a:ext cx="4547693" cy="646331"/>
          </a:xfrm>
          <a:prstGeom prst="rect">
            <a:avLst/>
          </a:prstGeom>
          <a:solidFill>
            <a:srgbClr val="2F528F"/>
          </a:solidFill>
        </p:spPr>
        <p:txBody>
          <a:bodyPr wrap="square" rtlCol="0">
            <a:spAutoFit/>
          </a:bodyPr>
          <a:lstStyle/>
          <a:p>
            <a:pPr algn="ctr" defTabSz="1371600"/>
            <a:r>
              <a:rPr lang="en-US" sz="3600" b="1" dirty="0">
                <a:solidFill>
                  <a:prstClr val="white"/>
                </a:solidFill>
                <a:latin typeface="Calibri" panose="020F0502020204030204"/>
              </a:rPr>
              <a:t>5M + 1E ANALYSIS</a:t>
            </a:r>
          </a:p>
        </p:txBody>
      </p:sp>
      <p:grpSp>
        <p:nvGrpSpPr>
          <p:cNvPr id="30" name="Group 29">
            <a:extLst>
              <a:ext uri="{FF2B5EF4-FFF2-40B4-BE49-F238E27FC236}">
                <a16:creationId xmlns:a16="http://schemas.microsoft.com/office/drawing/2014/main" id="{DE0F8B9E-B2E9-41F3-8178-E2177794AA23}"/>
              </a:ext>
            </a:extLst>
          </p:cNvPr>
          <p:cNvGrpSpPr/>
          <p:nvPr/>
        </p:nvGrpSpPr>
        <p:grpSpPr>
          <a:xfrm>
            <a:off x="7171007" y="3530624"/>
            <a:ext cx="5066714" cy="3204656"/>
            <a:chOff x="4780671" y="2078010"/>
            <a:chExt cx="3377809" cy="2136437"/>
          </a:xfrm>
        </p:grpSpPr>
        <p:pic>
          <p:nvPicPr>
            <p:cNvPr id="11" name="Picture 10">
              <a:extLst>
                <a:ext uri="{FF2B5EF4-FFF2-40B4-BE49-F238E27FC236}">
                  <a16:creationId xmlns:a16="http://schemas.microsoft.com/office/drawing/2014/main" id="{F412B9E2-968F-41BF-AF26-B1C860CBFB62}"/>
                </a:ext>
              </a:extLst>
            </p:cNvPr>
            <p:cNvPicPr>
              <a:picLocks noChangeAspect="1"/>
            </p:cNvPicPr>
            <p:nvPr/>
          </p:nvPicPr>
          <p:blipFill>
            <a:blip r:embed="rId6"/>
            <a:stretch>
              <a:fillRect/>
            </a:stretch>
          </p:blipFill>
          <p:spPr>
            <a:xfrm>
              <a:off x="5265005" y="3102133"/>
              <a:ext cx="1112314" cy="1112314"/>
            </a:xfrm>
            <a:prstGeom prst="rect">
              <a:avLst/>
            </a:prstGeom>
          </p:spPr>
        </p:pic>
        <p:pic>
          <p:nvPicPr>
            <p:cNvPr id="13" name="Picture 12">
              <a:extLst>
                <a:ext uri="{FF2B5EF4-FFF2-40B4-BE49-F238E27FC236}">
                  <a16:creationId xmlns:a16="http://schemas.microsoft.com/office/drawing/2014/main" id="{B41EE5DB-2890-402C-A9F8-4EE809292267}"/>
                </a:ext>
              </a:extLst>
            </p:cNvPr>
            <p:cNvPicPr>
              <a:picLocks noChangeAspect="1"/>
            </p:cNvPicPr>
            <p:nvPr/>
          </p:nvPicPr>
          <p:blipFill>
            <a:blip r:embed="rId7"/>
            <a:stretch>
              <a:fillRect/>
            </a:stretch>
          </p:blipFill>
          <p:spPr>
            <a:xfrm>
              <a:off x="6652157" y="3034523"/>
              <a:ext cx="1112314" cy="1112314"/>
            </a:xfrm>
            <a:prstGeom prst="rect">
              <a:avLst/>
            </a:prstGeom>
          </p:spPr>
        </p:pic>
        <p:sp>
          <p:nvSpPr>
            <p:cNvPr id="27" name="TextBox 26">
              <a:extLst>
                <a:ext uri="{FF2B5EF4-FFF2-40B4-BE49-F238E27FC236}">
                  <a16:creationId xmlns:a16="http://schemas.microsoft.com/office/drawing/2014/main" id="{0136AD87-E196-48A9-8AA0-8F98CBBA5F07}"/>
                </a:ext>
              </a:extLst>
            </p:cNvPr>
            <p:cNvSpPr txBox="1"/>
            <p:nvPr/>
          </p:nvSpPr>
          <p:spPr>
            <a:xfrm>
              <a:off x="4780671" y="2078010"/>
              <a:ext cx="3377809" cy="1758644"/>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2.  MACHINE / SYSTEM</a:t>
              </a:r>
            </a:p>
            <a:p>
              <a:pPr defTabSz="1371600">
                <a:lnSpc>
                  <a:spcPct val="250000"/>
                </a:lnSpc>
              </a:pPr>
              <a:endParaRPr lang="en-US" sz="3600" dirty="0">
                <a:solidFill>
                  <a:prstClr val="black"/>
                </a:solidFill>
                <a:latin typeface="Calibri" panose="020F0502020204030204"/>
              </a:endParaRPr>
            </a:p>
          </p:txBody>
        </p:sp>
      </p:grpSp>
      <p:grpSp>
        <p:nvGrpSpPr>
          <p:cNvPr id="29" name="Group 28">
            <a:extLst>
              <a:ext uri="{FF2B5EF4-FFF2-40B4-BE49-F238E27FC236}">
                <a16:creationId xmlns:a16="http://schemas.microsoft.com/office/drawing/2014/main" id="{AAD11BB9-102B-4C5A-8280-AD524AA11239}"/>
              </a:ext>
            </a:extLst>
          </p:cNvPr>
          <p:cNvGrpSpPr/>
          <p:nvPr/>
        </p:nvGrpSpPr>
        <p:grpSpPr>
          <a:xfrm>
            <a:off x="7222757" y="7318707"/>
            <a:ext cx="5066714" cy="1694121"/>
            <a:chOff x="4815171" y="4811528"/>
            <a:chExt cx="3377809" cy="1129414"/>
          </a:xfrm>
        </p:grpSpPr>
        <p:pic>
          <p:nvPicPr>
            <p:cNvPr id="15" name="Picture 14">
              <a:extLst>
                <a:ext uri="{FF2B5EF4-FFF2-40B4-BE49-F238E27FC236}">
                  <a16:creationId xmlns:a16="http://schemas.microsoft.com/office/drawing/2014/main" id="{3AD256FC-150B-4B90-9EBD-26DD6F7A169E}"/>
                </a:ext>
              </a:extLst>
            </p:cNvPr>
            <p:cNvPicPr>
              <a:picLocks noChangeAspect="1"/>
            </p:cNvPicPr>
            <p:nvPr/>
          </p:nvPicPr>
          <p:blipFill>
            <a:blip r:embed="rId8"/>
            <a:stretch>
              <a:fillRect/>
            </a:stretch>
          </p:blipFill>
          <p:spPr>
            <a:xfrm>
              <a:off x="6848548" y="4828628"/>
              <a:ext cx="1112314" cy="1112314"/>
            </a:xfrm>
            <a:prstGeom prst="rect">
              <a:avLst/>
            </a:prstGeom>
          </p:spPr>
        </p:pic>
        <p:sp>
          <p:nvSpPr>
            <p:cNvPr id="28" name="TextBox 27">
              <a:extLst>
                <a:ext uri="{FF2B5EF4-FFF2-40B4-BE49-F238E27FC236}">
                  <a16:creationId xmlns:a16="http://schemas.microsoft.com/office/drawing/2014/main" id="{417801E0-2EFF-400A-B7BF-3966358D3EFC}"/>
                </a:ext>
              </a:extLst>
            </p:cNvPr>
            <p:cNvSpPr txBox="1"/>
            <p:nvPr/>
          </p:nvSpPr>
          <p:spPr>
            <a:xfrm>
              <a:off x="4815171" y="4811528"/>
              <a:ext cx="337780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3.  MATERIAL</a:t>
              </a:r>
            </a:p>
          </p:txBody>
        </p:sp>
      </p:grpSp>
      <p:sp>
        <p:nvSpPr>
          <p:cNvPr id="31" name="TextBox 30">
            <a:extLst>
              <a:ext uri="{FF2B5EF4-FFF2-40B4-BE49-F238E27FC236}">
                <a16:creationId xmlns:a16="http://schemas.microsoft.com/office/drawing/2014/main" id="{1C183A83-0442-4C64-A6DD-368CF60B7E42}"/>
              </a:ext>
            </a:extLst>
          </p:cNvPr>
          <p:cNvSpPr txBox="1"/>
          <p:nvPr/>
        </p:nvSpPr>
        <p:spPr>
          <a:xfrm>
            <a:off x="13428098" y="2301374"/>
            <a:ext cx="5066714" cy="1252972"/>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4.  MEASUREMENT</a:t>
            </a:r>
          </a:p>
        </p:txBody>
      </p:sp>
      <p:grpSp>
        <p:nvGrpSpPr>
          <p:cNvPr id="33" name="Group 32">
            <a:extLst>
              <a:ext uri="{FF2B5EF4-FFF2-40B4-BE49-F238E27FC236}">
                <a16:creationId xmlns:a16="http://schemas.microsoft.com/office/drawing/2014/main" id="{20963C40-F286-4657-8152-8D42C0EAC326}"/>
              </a:ext>
            </a:extLst>
          </p:cNvPr>
          <p:cNvGrpSpPr/>
          <p:nvPr/>
        </p:nvGrpSpPr>
        <p:grpSpPr>
          <a:xfrm>
            <a:off x="13939645" y="4038439"/>
            <a:ext cx="5066714" cy="2271890"/>
            <a:chOff x="9293096" y="2692292"/>
            <a:chExt cx="3377809" cy="1514593"/>
          </a:xfrm>
        </p:grpSpPr>
        <p:pic>
          <p:nvPicPr>
            <p:cNvPr id="19" name="Picture 18">
              <a:extLst>
                <a:ext uri="{FF2B5EF4-FFF2-40B4-BE49-F238E27FC236}">
                  <a16:creationId xmlns:a16="http://schemas.microsoft.com/office/drawing/2014/main" id="{3575EC70-41A8-49D6-B8F8-BD7A58AA4EB9}"/>
                </a:ext>
              </a:extLst>
            </p:cNvPr>
            <p:cNvPicPr>
              <a:picLocks noChangeAspect="1"/>
            </p:cNvPicPr>
            <p:nvPr/>
          </p:nvPicPr>
          <p:blipFill>
            <a:blip r:embed="rId9"/>
            <a:stretch>
              <a:fillRect/>
            </a:stretch>
          </p:blipFill>
          <p:spPr>
            <a:xfrm>
              <a:off x="9732267" y="2692292"/>
              <a:ext cx="1112314" cy="1112314"/>
            </a:xfrm>
            <a:prstGeom prst="rect">
              <a:avLst/>
            </a:prstGeom>
          </p:spPr>
        </p:pic>
        <p:sp>
          <p:nvSpPr>
            <p:cNvPr id="32" name="TextBox 31">
              <a:extLst>
                <a:ext uri="{FF2B5EF4-FFF2-40B4-BE49-F238E27FC236}">
                  <a16:creationId xmlns:a16="http://schemas.microsoft.com/office/drawing/2014/main" id="{C325DAB9-7FD1-4420-A90A-27DE9E8DDFA0}"/>
                </a:ext>
              </a:extLst>
            </p:cNvPr>
            <p:cNvSpPr txBox="1"/>
            <p:nvPr/>
          </p:nvSpPr>
          <p:spPr>
            <a:xfrm>
              <a:off x="9293096" y="3371570"/>
              <a:ext cx="337780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5. METHODE</a:t>
              </a:r>
            </a:p>
          </p:txBody>
        </p:sp>
      </p:grpSp>
      <p:sp>
        <p:nvSpPr>
          <p:cNvPr id="34" name="TextBox 33">
            <a:extLst>
              <a:ext uri="{FF2B5EF4-FFF2-40B4-BE49-F238E27FC236}">
                <a16:creationId xmlns:a16="http://schemas.microsoft.com/office/drawing/2014/main" id="{F76759FB-C621-4F82-A311-57C1710E0CA0}"/>
              </a:ext>
            </a:extLst>
          </p:cNvPr>
          <p:cNvSpPr txBox="1"/>
          <p:nvPr/>
        </p:nvSpPr>
        <p:spPr>
          <a:xfrm>
            <a:off x="13656698" y="7936959"/>
            <a:ext cx="5066714" cy="1252972"/>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4.  ENVIRONMENT</a:t>
            </a:r>
          </a:p>
        </p:txBody>
      </p:sp>
    </p:spTree>
    <p:extLst>
      <p:ext uri="{BB962C8B-B14F-4D97-AF65-F5344CB8AC3E}">
        <p14:creationId xmlns:p14="http://schemas.microsoft.com/office/powerpoint/2010/main" val="3893815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DEEA7F4B-94B3-4DE0-86BE-286764AF9807}"/>
              </a:ext>
            </a:extLst>
          </p:cNvPr>
          <p:cNvPicPr>
            <a:picLocks noChangeAspect="1"/>
          </p:cNvPicPr>
          <p:nvPr/>
        </p:nvPicPr>
        <p:blipFill>
          <a:blip r:embed="rId2"/>
          <a:stretch>
            <a:fillRect/>
          </a:stretch>
        </p:blipFill>
        <p:spPr>
          <a:xfrm>
            <a:off x="3429000" y="1507331"/>
            <a:ext cx="11430000" cy="7272338"/>
          </a:xfrm>
          <a:prstGeom prst="rect">
            <a:avLst/>
          </a:prstGeom>
        </p:spPr>
      </p:pic>
    </p:spTree>
    <p:extLst>
      <p:ext uri="{BB962C8B-B14F-4D97-AF65-F5344CB8AC3E}">
        <p14:creationId xmlns:p14="http://schemas.microsoft.com/office/powerpoint/2010/main" val="64557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428EBF5-6F2C-43F7-B9BD-3E9C1A6EBD13}"/>
              </a:ext>
            </a:extLst>
          </p:cNvPr>
          <p:cNvPicPr>
            <a:picLocks noChangeAspect="1"/>
          </p:cNvPicPr>
          <p:nvPr/>
        </p:nvPicPr>
        <p:blipFill>
          <a:blip r:embed="rId2"/>
          <a:stretch>
            <a:fillRect/>
          </a:stretch>
        </p:blipFill>
        <p:spPr>
          <a:xfrm>
            <a:off x="1020530" y="3058716"/>
            <a:ext cx="16246940" cy="4169568"/>
          </a:xfrm>
          <a:prstGeom prst="rect">
            <a:avLst/>
          </a:prstGeom>
        </p:spPr>
      </p:pic>
    </p:spTree>
    <p:extLst>
      <p:ext uri="{BB962C8B-B14F-4D97-AF65-F5344CB8AC3E}">
        <p14:creationId xmlns:p14="http://schemas.microsoft.com/office/powerpoint/2010/main" val="2493668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2052" name="Picture 4" descr="Banyak Karyawan ASEAN Memiliki Jam Kerja Terpanjang Di Dunia – IntiPesan.com">
            <a:extLst>
              <a:ext uri="{FF2B5EF4-FFF2-40B4-BE49-F238E27FC236}">
                <a16:creationId xmlns:a16="http://schemas.microsoft.com/office/drawing/2014/main" id="{7AB1039B-7761-4FBA-80FA-63B31AD7D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340" y="102214"/>
            <a:ext cx="15133320" cy="1008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9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23E48CC-EF92-3BB4-1449-BC98FB9FA03A}"/>
              </a:ext>
            </a:extLst>
          </p:cNvPr>
          <p:cNvSpPr/>
          <p:nvPr/>
        </p:nvSpPr>
        <p:spPr>
          <a:xfrm>
            <a:off x="9276693" y="1283031"/>
            <a:ext cx="8690814" cy="1813806"/>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53" name="Rectangle 52">
            <a:extLst>
              <a:ext uri="{FF2B5EF4-FFF2-40B4-BE49-F238E27FC236}">
                <a16:creationId xmlns:a16="http://schemas.microsoft.com/office/drawing/2014/main" id="{B07109A8-6369-0EC0-4D81-C0323D70E947}"/>
              </a:ext>
            </a:extLst>
          </p:cNvPr>
          <p:cNvSpPr/>
          <p:nvPr/>
        </p:nvSpPr>
        <p:spPr>
          <a:xfrm>
            <a:off x="9276693" y="3441995"/>
            <a:ext cx="8690814" cy="1791710"/>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74" name="Rectangle 173">
            <a:extLst>
              <a:ext uri="{FF2B5EF4-FFF2-40B4-BE49-F238E27FC236}">
                <a16:creationId xmlns:a16="http://schemas.microsoft.com/office/drawing/2014/main" id="{BF99E7A4-030B-4C32-86FB-72DA28BADFF9}"/>
              </a:ext>
            </a:extLst>
          </p:cNvPr>
          <p:cNvSpPr/>
          <p:nvPr/>
        </p:nvSpPr>
        <p:spPr>
          <a:xfrm>
            <a:off x="9719413" y="3271627"/>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72" name="Rectangle 171">
            <a:extLst>
              <a:ext uri="{FF2B5EF4-FFF2-40B4-BE49-F238E27FC236}">
                <a16:creationId xmlns:a16="http://schemas.microsoft.com/office/drawing/2014/main" id="{66993A05-2221-A226-AE9D-93EF26D3FCBF}"/>
              </a:ext>
            </a:extLst>
          </p:cNvPr>
          <p:cNvSpPr/>
          <p:nvPr/>
        </p:nvSpPr>
        <p:spPr>
          <a:xfrm>
            <a:off x="9814898" y="1170563"/>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02" name="TextBox 101">
            <a:extLst>
              <a:ext uri="{FF2B5EF4-FFF2-40B4-BE49-F238E27FC236}">
                <a16:creationId xmlns:a16="http://schemas.microsoft.com/office/drawing/2014/main" id="{0337D724-4F43-4B46-8976-F52E5E1220C6}"/>
              </a:ext>
            </a:extLst>
          </p:cNvPr>
          <p:cNvSpPr txBox="1"/>
          <p:nvPr/>
        </p:nvSpPr>
        <p:spPr>
          <a:xfrm>
            <a:off x="4536592" y="9632960"/>
            <a:ext cx="11801165" cy="507831"/>
          </a:xfrm>
          <a:prstGeom prst="rect">
            <a:avLst/>
          </a:prstGeom>
          <a:noFill/>
        </p:spPr>
        <p:txBody>
          <a:bodyPr wrap="square" rtlCol="0">
            <a:spAutoFit/>
          </a:bodyPr>
          <a:lstStyle/>
          <a:p>
            <a:pPr defTabSz="1371600"/>
            <a:r>
              <a:rPr lang="en-ID" sz="2700" b="1" dirty="0">
                <a:solidFill>
                  <a:srgbClr val="FF0000"/>
                </a:solidFill>
                <a:highlight>
                  <a:srgbClr val="FFFF00"/>
                </a:highlight>
                <a:latin typeface="Calibri" panose="020F0502020204030204"/>
              </a:rPr>
              <a:t>DIGITIZING SYSTEM TO IMPROVE EFFICIENCY IN AN EASY, FAST, AND CHEAP WAY</a:t>
            </a:r>
          </a:p>
        </p:txBody>
      </p:sp>
      <p:sp>
        <p:nvSpPr>
          <p:cNvPr id="103" name="TextBox 102">
            <a:extLst>
              <a:ext uri="{FF2B5EF4-FFF2-40B4-BE49-F238E27FC236}">
                <a16:creationId xmlns:a16="http://schemas.microsoft.com/office/drawing/2014/main" id="{A0AE7FF9-8398-4FDE-82D4-1269D9CFD3D6}"/>
              </a:ext>
            </a:extLst>
          </p:cNvPr>
          <p:cNvSpPr txBox="1"/>
          <p:nvPr/>
        </p:nvSpPr>
        <p:spPr>
          <a:xfrm>
            <a:off x="2810415" y="24704"/>
            <a:ext cx="13093077" cy="738664"/>
          </a:xfrm>
          <a:prstGeom prst="rect">
            <a:avLst/>
          </a:prstGeom>
          <a:solidFill>
            <a:schemeClr val="bg1"/>
          </a:solidFill>
          <a:ln>
            <a:noFill/>
          </a:ln>
        </p:spPr>
        <p:txBody>
          <a:bodyPr wrap="square" rtlCol="0">
            <a:spAutoFit/>
          </a:bodyPr>
          <a:lstStyle/>
          <a:p>
            <a:pPr defTabSz="1371600"/>
            <a:r>
              <a:rPr lang="en-US" sz="4200" b="1" dirty="0">
                <a:solidFill>
                  <a:srgbClr val="437F86"/>
                </a:solidFill>
                <a:latin typeface="Arial" panose="020B0604020202020204" pitchFamily="34" charset="0"/>
                <a:cs typeface="Arial" panose="020B0604020202020204" pitchFamily="34" charset="0"/>
              </a:rPr>
              <a:t>IMPROVE HRGA EFFICIENCY BY SMART SYSTEM</a:t>
            </a:r>
          </a:p>
        </p:txBody>
      </p:sp>
      <p:grpSp>
        <p:nvGrpSpPr>
          <p:cNvPr id="105" name="Group 104">
            <a:extLst>
              <a:ext uri="{FF2B5EF4-FFF2-40B4-BE49-F238E27FC236}">
                <a16:creationId xmlns:a16="http://schemas.microsoft.com/office/drawing/2014/main" id="{800BF742-F1F8-4D40-A35D-4D388822103B}"/>
              </a:ext>
            </a:extLst>
          </p:cNvPr>
          <p:cNvGrpSpPr/>
          <p:nvPr/>
        </p:nvGrpSpPr>
        <p:grpSpPr>
          <a:xfrm>
            <a:off x="9519517" y="8554116"/>
            <a:ext cx="8152727" cy="721371"/>
            <a:chOff x="6382036" y="5749610"/>
            <a:chExt cx="5435151" cy="480914"/>
          </a:xfrm>
        </p:grpSpPr>
        <p:sp>
          <p:nvSpPr>
            <p:cNvPr id="106" name="TextBox 105">
              <a:extLst>
                <a:ext uri="{FF2B5EF4-FFF2-40B4-BE49-F238E27FC236}">
                  <a16:creationId xmlns:a16="http://schemas.microsoft.com/office/drawing/2014/main" id="{15FD6CDD-F24E-41CB-A566-A3C96EC89D46}"/>
                </a:ext>
              </a:extLst>
            </p:cNvPr>
            <p:cNvSpPr txBox="1"/>
            <p:nvPr/>
          </p:nvSpPr>
          <p:spPr>
            <a:xfrm>
              <a:off x="6533793"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14 Aug – 24 Aug</a:t>
              </a:r>
            </a:p>
          </p:txBody>
        </p:sp>
        <p:sp>
          <p:nvSpPr>
            <p:cNvPr id="107" name="TextBox 106">
              <a:extLst>
                <a:ext uri="{FF2B5EF4-FFF2-40B4-BE49-F238E27FC236}">
                  <a16:creationId xmlns:a16="http://schemas.microsoft.com/office/drawing/2014/main" id="{E230935E-95A9-4B3D-93B1-2A4654886120}"/>
                </a:ext>
              </a:extLst>
            </p:cNvPr>
            <p:cNvSpPr txBox="1"/>
            <p:nvPr/>
          </p:nvSpPr>
          <p:spPr>
            <a:xfrm>
              <a:off x="7552535" y="5749610"/>
              <a:ext cx="983147"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24 Aug – 24 Sept</a:t>
              </a:r>
            </a:p>
          </p:txBody>
        </p:sp>
        <p:sp>
          <p:nvSpPr>
            <p:cNvPr id="108" name="TextBox 107">
              <a:extLst>
                <a:ext uri="{FF2B5EF4-FFF2-40B4-BE49-F238E27FC236}">
                  <a16:creationId xmlns:a16="http://schemas.microsoft.com/office/drawing/2014/main" id="{8EDA6A32-31E7-4137-9FA7-30024370545B}"/>
                </a:ext>
              </a:extLst>
            </p:cNvPr>
            <p:cNvSpPr txBox="1"/>
            <p:nvPr/>
          </p:nvSpPr>
          <p:spPr>
            <a:xfrm>
              <a:off x="8644234"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25 Sept – 13 Oct</a:t>
              </a:r>
            </a:p>
          </p:txBody>
        </p:sp>
        <p:sp>
          <p:nvSpPr>
            <p:cNvPr id="109" name="TextBox 108">
              <a:extLst>
                <a:ext uri="{FF2B5EF4-FFF2-40B4-BE49-F238E27FC236}">
                  <a16:creationId xmlns:a16="http://schemas.microsoft.com/office/drawing/2014/main" id="{30095808-CD76-42BF-8C8A-A12F11D58AB7}"/>
                </a:ext>
              </a:extLst>
            </p:cNvPr>
            <p:cNvSpPr txBox="1"/>
            <p:nvPr/>
          </p:nvSpPr>
          <p:spPr>
            <a:xfrm>
              <a:off x="10769234"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25 Oct </a:t>
              </a:r>
            </a:p>
          </p:txBody>
        </p:sp>
        <p:sp>
          <p:nvSpPr>
            <p:cNvPr id="110" name="TextBox 109">
              <a:extLst>
                <a:ext uri="{FF2B5EF4-FFF2-40B4-BE49-F238E27FC236}">
                  <a16:creationId xmlns:a16="http://schemas.microsoft.com/office/drawing/2014/main" id="{CCCF86A2-0B4B-4E8B-8C4E-C71DF2905D3C}"/>
                </a:ext>
              </a:extLst>
            </p:cNvPr>
            <p:cNvSpPr txBox="1"/>
            <p:nvPr/>
          </p:nvSpPr>
          <p:spPr>
            <a:xfrm>
              <a:off x="9605691" y="5749610"/>
              <a:ext cx="983147"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6, 19, 24 Oct </a:t>
              </a:r>
            </a:p>
          </p:txBody>
        </p:sp>
        <p:sp>
          <p:nvSpPr>
            <p:cNvPr id="111" name="Arrow: Chevron 110">
              <a:extLst>
                <a:ext uri="{FF2B5EF4-FFF2-40B4-BE49-F238E27FC236}">
                  <a16:creationId xmlns:a16="http://schemas.microsoft.com/office/drawing/2014/main" id="{7A9E7819-B5B3-4316-B6F9-7407BC80A10B}"/>
                </a:ext>
              </a:extLst>
            </p:cNvPr>
            <p:cNvSpPr/>
            <p:nvPr/>
          </p:nvSpPr>
          <p:spPr>
            <a:xfrm>
              <a:off x="6382036" y="5915942"/>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CONCEPT</a:t>
              </a:r>
              <a:endParaRPr lang="en-US" sz="1500" dirty="0">
                <a:solidFill>
                  <a:prstClr val="white"/>
                </a:solidFill>
                <a:latin typeface="Calibri" panose="020F0502020204030204"/>
              </a:endParaRPr>
            </a:p>
          </p:txBody>
        </p:sp>
        <p:sp>
          <p:nvSpPr>
            <p:cNvPr id="112" name="Arrow: Chevron 111">
              <a:extLst>
                <a:ext uri="{FF2B5EF4-FFF2-40B4-BE49-F238E27FC236}">
                  <a16:creationId xmlns:a16="http://schemas.microsoft.com/office/drawing/2014/main" id="{5257E4EB-500B-4CF5-A064-F94ABAB7FF78}"/>
                </a:ext>
              </a:extLst>
            </p:cNvPr>
            <p:cNvSpPr/>
            <p:nvPr/>
          </p:nvSpPr>
          <p:spPr>
            <a:xfrm>
              <a:off x="7446163" y="5916254"/>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DEVELOPMENT</a:t>
              </a:r>
            </a:p>
          </p:txBody>
        </p:sp>
        <p:sp>
          <p:nvSpPr>
            <p:cNvPr id="113" name="Arrow: Chevron 112">
              <a:extLst>
                <a:ext uri="{FF2B5EF4-FFF2-40B4-BE49-F238E27FC236}">
                  <a16:creationId xmlns:a16="http://schemas.microsoft.com/office/drawing/2014/main" id="{37F5CABE-AE8B-490F-B334-01348A965AC6}"/>
                </a:ext>
              </a:extLst>
            </p:cNvPr>
            <p:cNvSpPr/>
            <p:nvPr/>
          </p:nvSpPr>
          <p:spPr>
            <a:xfrm>
              <a:off x="8514875" y="5915566"/>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r>
                <a:rPr lang="en-US" sz="1200" dirty="0">
                  <a:solidFill>
                    <a:prstClr val="white"/>
                  </a:solidFill>
                  <a:latin typeface="Calibri" panose="020F0502020204030204"/>
                </a:rPr>
                <a:t>USER ACCEPTED TEST</a:t>
              </a:r>
            </a:p>
          </p:txBody>
        </p:sp>
        <p:sp>
          <p:nvSpPr>
            <p:cNvPr id="114" name="Arrow: Chevron 113">
              <a:extLst>
                <a:ext uri="{FF2B5EF4-FFF2-40B4-BE49-F238E27FC236}">
                  <a16:creationId xmlns:a16="http://schemas.microsoft.com/office/drawing/2014/main" id="{8B7F9C0E-4C5D-4484-A9AB-58BBFA5986CA}"/>
                </a:ext>
              </a:extLst>
            </p:cNvPr>
            <p:cNvSpPr/>
            <p:nvPr/>
          </p:nvSpPr>
          <p:spPr>
            <a:xfrm>
              <a:off x="9576363" y="5915231"/>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r>
                <a:rPr lang="en-US" sz="1200" dirty="0">
                  <a:solidFill>
                    <a:prstClr val="white"/>
                  </a:solidFill>
                  <a:latin typeface="Calibri" panose="020F0502020204030204"/>
                </a:rPr>
                <a:t>DEPARTMENT HEAD REVIEW</a:t>
              </a:r>
            </a:p>
          </p:txBody>
        </p:sp>
        <p:sp>
          <p:nvSpPr>
            <p:cNvPr id="115" name="Arrow: Chevron 114">
              <a:extLst>
                <a:ext uri="{FF2B5EF4-FFF2-40B4-BE49-F238E27FC236}">
                  <a16:creationId xmlns:a16="http://schemas.microsoft.com/office/drawing/2014/main" id="{337E58F6-7573-498B-BAEE-440FDA9DBB37}"/>
                </a:ext>
              </a:extLst>
            </p:cNvPr>
            <p:cNvSpPr/>
            <p:nvPr/>
          </p:nvSpPr>
          <p:spPr>
            <a:xfrm>
              <a:off x="10639859" y="5915942"/>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PRESENTATION</a:t>
              </a:r>
            </a:p>
          </p:txBody>
        </p:sp>
      </p:grpSp>
      <p:sp>
        <p:nvSpPr>
          <p:cNvPr id="119" name="TextBox 97">
            <a:extLst>
              <a:ext uri="{FF2B5EF4-FFF2-40B4-BE49-F238E27FC236}">
                <a16:creationId xmlns:a16="http://schemas.microsoft.com/office/drawing/2014/main" id="{0632C384-5F61-F8A1-5BE9-E88410EA8B4A}"/>
              </a:ext>
            </a:extLst>
          </p:cNvPr>
          <p:cNvSpPr txBox="1"/>
          <p:nvPr/>
        </p:nvSpPr>
        <p:spPr>
          <a:xfrm>
            <a:off x="16824672" y="9608588"/>
            <a:ext cx="1013988" cy="461665"/>
          </a:xfrm>
          <a:prstGeom prst="rect">
            <a:avLst/>
          </a:prstGeom>
          <a:noFill/>
        </p:spPr>
        <p:txBody>
          <a:bodyPr wrap="square" rtlCol="0">
            <a:spAutoFit/>
          </a:bodyPr>
          <a:lstStyle/>
          <a:p>
            <a:pPr algn="ctr" defTabSz="1371600"/>
            <a:r>
              <a:rPr lang="en-US" sz="2400" b="1" dirty="0">
                <a:solidFill>
                  <a:srgbClr val="CC5709"/>
                </a:solidFill>
                <a:latin typeface="Calibri" panose="020F0502020204030204"/>
              </a:rPr>
              <a:t>1/4</a:t>
            </a:r>
          </a:p>
        </p:txBody>
      </p:sp>
      <p:sp>
        <p:nvSpPr>
          <p:cNvPr id="3" name="Rectangle 2">
            <a:extLst>
              <a:ext uri="{FF2B5EF4-FFF2-40B4-BE49-F238E27FC236}">
                <a16:creationId xmlns:a16="http://schemas.microsoft.com/office/drawing/2014/main" id="{D9D5D6A3-26E4-BA93-C9FC-0FFE56EC2858}"/>
              </a:ext>
            </a:extLst>
          </p:cNvPr>
          <p:cNvSpPr/>
          <p:nvPr/>
        </p:nvSpPr>
        <p:spPr>
          <a:xfrm>
            <a:off x="276165" y="979043"/>
            <a:ext cx="4613889" cy="2486541"/>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5" name="TextBox 4">
            <a:extLst>
              <a:ext uri="{FF2B5EF4-FFF2-40B4-BE49-F238E27FC236}">
                <a16:creationId xmlns:a16="http://schemas.microsoft.com/office/drawing/2014/main" id="{FE1D834A-2DB2-7CA5-9812-77D113A6BBB2}"/>
              </a:ext>
            </a:extLst>
          </p:cNvPr>
          <p:cNvSpPr txBox="1"/>
          <p:nvPr/>
        </p:nvSpPr>
        <p:spPr>
          <a:xfrm>
            <a:off x="1280446" y="1179977"/>
            <a:ext cx="3632207" cy="738664"/>
          </a:xfrm>
          <a:prstGeom prst="rect">
            <a:avLst/>
          </a:prstGeom>
          <a:noFill/>
        </p:spPr>
        <p:txBody>
          <a:bodyPr wrap="square" rtlCol="0">
            <a:spAutoFit/>
          </a:bodyPr>
          <a:lstStyle/>
          <a:p>
            <a:pPr defTabSz="1371600"/>
            <a:r>
              <a:rPr lang="en-US" sz="2100" b="1" dirty="0">
                <a:solidFill>
                  <a:srgbClr val="203864"/>
                </a:solidFill>
                <a:latin typeface="Calibri" panose="020F0502020204030204"/>
              </a:rPr>
              <a:t>Efficiency Operation with Digital System</a:t>
            </a:r>
          </a:p>
        </p:txBody>
      </p:sp>
      <p:sp>
        <p:nvSpPr>
          <p:cNvPr id="15" name="Rectangle 14">
            <a:extLst>
              <a:ext uri="{FF2B5EF4-FFF2-40B4-BE49-F238E27FC236}">
                <a16:creationId xmlns:a16="http://schemas.microsoft.com/office/drawing/2014/main" id="{941AB53F-A8CE-9451-3C09-4E19EBC2D780}"/>
              </a:ext>
            </a:extLst>
          </p:cNvPr>
          <p:cNvSpPr/>
          <p:nvPr/>
        </p:nvSpPr>
        <p:spPr>
          <a:xfrm>
            <a:off x="5070810" y="969497"/>
            <a:ext cx="3889566" cy="2492471"/>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615F5B2A-E9A8-DB49-8376-741F75D75943}"/>
              </a:ext>
            </a:extLst>
          </p:cNvPr>
          <p:cNvSpPr/>
          <p:nvPr/>
        </p:nvSpPr>
        <p:spPr>
          <a:xfrm>
            <a:off x="276166" y="3750524"/>
            <a:ext cx="8693165" cy="5518088"/>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grpSp>
        <p:nvGrpSpPr>
          <p:cNvPr id="17" name="Group 16">
            <a:extLst>
              <a:ext uri="{FF2B5EF4-FFF2-40B4-BE49-F238E27FC236}">
                <a16:creationId xmlns:a16="http://schemas.microsoft.com/office/drawing/2014/main" id="{B1B0B46F-FF54-2081-E2E5-B32173EDB6CE}"/>
              </a:ext>
            </a:extLst>
          </p:cNvPr>
          <p:cNvGrpSpPr/>
          <p:nvPr/>
        </p:nvGrpSpPr>
        <p:grpSpPr>
          <a:xfrm>
            <a:off x="185496" y="9359557"/>
            <a:ext cx="17782011" cy="850106"/>
            <a:chOff x="158438" y="8637953"/>
            <a:chExt cx="11346797" cy="566737"/>
          </a:xfrm>
        </p:grpSpPr>
        <p:cxnSp>
          <p:nvCxnSpPr>
            <p:cNvPr id="18" name="Straight Connector 17">
              <a:extLst>
                <a:ext uri="{FF2B5EF4-FFF2-40B4-BE49-F238E27FC236}">
                  <a16:creationId xmlns:a16="http://schemas.microsoft.com/office/drawing/2014/main" id="{4DB7CCC8-AF4A-0564-61EF-0F4A665E2927}"/>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AE99447-E449-0792-7EEF-98EC22629860}"/>
                </a:ext>
              </a:extLst>
            </p:cNvPr>
            <p:cNvGrpSpPr/>
            <p:nvPr/>
          </p:nvGrpSpPr>
          <p:grpSpPr>
            <a:xfrm>
              <a:off x="158438" y="8637953"/>
              <a:ext cx="4997338" cy="566737"/>
              <a:chOff x="-1156098" y="8491512"/>
              <a:chExt cx="6512347" cy="738552"/>
            </a:xfrm>
          </p:grpSpPr>
          <p:pic>
            <p:nvPicPr>
              <p:cNvPr id="20" name="図 7">
                <a:extLst>
                  <a:ext uri="{FF2B5EF4-FFF2-40B4-BE49-F238E27FC236}">
                    <a16:creationId xmlns:a16="http://schemas.microsoft.com/office/drawing/2014/main" id="{C6D2A76F-6AE3-EDD3-D540-0050B04A66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1" name="Picture 20">
                <a:extLst>
                  <a:ext uri="{FF2B5EF4-FFF2-40B4-BE49-F238E27FC236}">
                    <a16:creationId xmlns:a16="http://schemas.microsoft.com/office/drawing/2014/main" id="{75233354-3927-7911-1972-97B1596F3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2" name="TextBox 19">
                <a:extLst>
                  <a:ext uri="{FF2B5EF4-FFF2-40B4-BE49-F238E27FC236}">
                    <a16:creationId xmlns:a16="http://schemas.microsoft.com/office/drawing/2014/main" id="{4B480DC1-A62C-C357-EE8A-C762A1D64A86}"/>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3" name="TextBox 20">
                <a:extLst>
                  <a:ext uri="{FF2B5EF4-FFF2-40B4-BE49-F238E27FC236}">
                    <a16:creationId xmlns:a16="http://schemas.microsoft.com/office/drawing/2014/main" id="{24A51E29-1842-50B4-D953-9344C2480DE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8" name="TextBox 21">
                <a:extLst>
                  <a:ext uri="{FF2B5EF4-FFF2-40B4-BE49-F238E27FC236}">
                    <a16:creationId xmlns:a16="http://schemas.microsoft.com/office/drawing/2014/main" id="{9D11DA04-F7A9-5F8F-ED31-D1C6626AFBEF}"/>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57" name="Rectangle 56">
            <a:extLst>
              <a:ext uri="{FF2B5EF4-FFF2-40B4-BE49-F238E27FC236}">
                <a16:creationId xmlns:a16="http://schemas.microsoft.com/office/drawing/2014/main" id="{C1F50E11-7106-4F09-534F-714F75B27E8F}"/>
              </a:ext>
            </a:extLst>
          </p:cNvPr>
          <p:cNvSpPr/>
          <p:nvPr/>
        </p:nvSpPr>
        <p:spPr>
          <a:xfrm>
            <a:off x="9276693" y="5588908"/>
            <a:ext cx="8690814" cy="2859521"/>
          </a:xfrm>
          <a:prstGeom prst="rect">
            <a:avLst/>
          </a:prstGeom>
          <a:noFill/>
          <a:ln w="9525">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60" name="TextBox 59">
            <a:extLst>
              <a:ext uri="{FF2B5EF4-FFF2-40B4-BE49-F238E27FC236}">
                <a16:creationId xmlns:a16="http://schemas.microsoft.com/office/drawing/2014/main" id="{936CA248-7D48-0297-39BE-21861C750EFE}"/>
              </a:ext>
            </a:extLst>
          </p:cNvPr>
          <p:cNvSpPr txBox="1"/>
          <p:nvPr/>
        </p:nvSpPr>
        <p:spPr>
          <a:xfrm>
            <a:off x="2350685" y="2476079"/>
            <a:ext cx="2264285" cy="738664"/>
          </a:xfrm>
          <a:prstGeom prst="rect">
            <a:avLst/>
          </a:prstGeom>
          <a:noFill/>
        </p:spPr>
        <p:txBody>
          <a:bodyPr wrap="square" rtlCol="0">
            <a:spAutoFit/>
          </a:bodyPr>
          <a:lstStyle/>
          <a:p>
            <a:pPr defTabSz="1371600"/>
            <a:r>
              <a:rPr lang="en-US" sz="2100" b="1" dirty="0">
                <a:solidFill>
                  <a:srgbClr val="203864"/>
                </a:solidFill>
                <a:latin typeface="Calibri" panose="020F0502020204030204"/>
              </a:rPr>
              <a:t>Digitalize System at HRGA</a:t>
            </a:r>
          </a:p>
        </p:txBody>
      </p:sp>
      <p:sp>
        <p:nvSpPr>
          <p:cNvPr id="61" name="TextBox 60">
            <a:extLst>
              <a:ext uri="{FF2B5EF4-FFF2-40B4-BE49-F238E27FC236}">
                <a16:creationId xmlns:a16="http://schemas.microsoft.com/office/drawing/2014/main" id="{3544053C-112B-E218-ABB0-29F86A775664}"/>
              </a:ext>
            </a:extLst>
          </p:cNvPr>
          <p:cNvSpPr txBox="1"/>
          <p:nvPr/>
        </p:nvSpPr>
        <p:spPr>
          <a:xfrm>
            <a:off x="1190067" y="2511685"/>
            <a:ext cx="1347762" cy="646331"/>
          </a:xfrm>
          <a:prstGeom prst="rect">
            <a:avLst/>
          </a:prstGeom>
          <a:noFill/>
        </p:spPr>
        <p:txBody>
          <a:bodyPr wrap="square" rtlCol="0">
            <a:spAutoFit/>
          </a:bodyPr>
          <a:lstStyle/>
          <a:p>
            <a:pPr defTabSz="1371600"/>
            <a:r>
              <a:rPr lang="en-US" sz="3600" b="1" dirty="0">
                <a:solidFill>
                  <a:srgbClr val="203864"/>
                </a:solidFill>
                <a:latin typeface="Calibri" panose="020F0502020204030204"/>
              </a:rPr>
              <a:t>100%</a:t>
            </a:r>
          </a:p>
        </p:txBody>
      </p:sp>
      <p:pic>
        <p:nvPicPr>
          <p:cNvPr id="70" name="Graphic 69" descr="Brain in head with solid fill">
            <a:extLst>
              <a:ext uri="{FF2B5EF4-FFF2-40B4-BE49-F238E27FC236}">
                <a16:creationId xmlns:a16="http://schemas.microsoft.com/office/drawing/2014/main" id="{30690FBD-7ABE-F180-5EE0-7F2E6FB1F2F2}"/>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92504" y="1047794"/>
            <a:ext cx="797564" cy="797564"/>
          </a:xfrm>
          <a:prstGeom prst="rect">
            <a:avLst/>
          </a:prstGeom>
        </p:spPr>
      </p:pic>
      <p:sp>
        <p:nvSpPr>
          <p:cNvPr id="72" name="Rectangle 71">
            <a:extLst>
              <a:ext uri="{FF2B5EF4-FFF2-40B4-BE49-F238E27FC236}">
                <a16:creationId xmlns:a16="http://schemas.microsoft.com/office/drawing/2014/main" id="{675D1C94-8240-3CC7-1193-50AF19C48A06}"/>
              </a:ext>
            </a:extLst>
          </p:cNvPr>
          <p:cNvSpPr/>
          <p:nvPr/>
        </p:nvSpPr>
        <p:spPr>
          <a:xfrm>
            <a:off x="1156527" y="925394"/>
            <a:ext cx="3519855"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71" name="TextBox 70">
            <a:extLst>
              <a:ext uri="{FF2B5EF4-FFF2-40B4-BE49-F238E27FC236}">
                <a16:creationId xmlns:a16="http://schemas.microsoft.com/office/drawing/2014/main" id="{A5CDD761-2959-3FF7-5269-43775247EC67}"/>
              </a:ext>
            </a:extLst>
          </p:cNvPr>
          <p:cNvSpPr txBox="1"/>
          <p:nvPr/>
        </p:nvSpPr>
        <p:spPr>
          <a:xfrm>
            <a:off x="1141450" y="855875"/>
            <a:ext cx="3304190" cy="415498"/>
          </a:xfrm>
          <a:prstGeom prst="rect">
            <a:avLst/>
          </a:prstGeom>
          <a:noFill/>
        </p:spPr>
        <p:txBody>
          <a:bodyPr wrap="square" rtlCol="0">
            <a:spAutoFit/>
          </a:bodyPr>
          <a:lstStyle/>
          <a:p>
            <a:pPr defTabSz="1371600"/>
            <a:r>
              <a:rPr lang="en-US" sz="2100" b="1" dirty="0">
                <a:solidFill>
                  <a:srgbClr val="FFFFFF"/>
                </a:solidFill>
                <a:latin typeface="Calibri" panose="020F0502020204030204"/>
              </a:rPr>
              <a:t>WAY OF THINGKING</a:t>
            </a:r>
          </a:p>
        </p:txBody>
      </p:sp>
      <p:sp>
        <p:nvSpPr>
          <p:cNvPr id="73" name="Rectangle 72">
            <a:extLst>
              <a:ext uri="{FF2B5EF4-FFF2-40B4-BE49-F238E27FC236}">
                <a16:creationId xmlns:a16="http://schemas.microsoft.com/office/drawing/2014/main" id="{32D34BF2-5951-A1DB-B9EF-5E9536D18A6F}"/>
              </a:ext>
            </a:extLst>
          </p:cNvPr>
          <p:cNvSpPr/>
          <p:nvPr/>
        </p:nvSpPr>
        <p:spPr>
          <a:xfrm>
            <a:off x="1141449" y="2180578"/>
            <a:ext cx="3519855"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69" name="TextBox 68">
            <a:extLst>
              <a:ext uri="{FF2B5EF4-FFF2-40B4-BE49-F238E27FC236}">
                <a16:creationId xmlns:a16="http://schemas.microsoft.com/office/drawing/2014/main" id="{ABD2733D-FBEF-CE46-94F2-E1880D6AB72A}"/>
              </a:ext>
            </a:extLst>
          </p:cNvPr>
          <p:cNvSpPr txBox="1"/>
          <p:nvPr/>
        </p:nvSpPr>
        <p:spPr>
          <a:xfrm>
            <a:off x="1148988" y="2119784"/>
            <a:ext cx="3534933"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GOALS</a:t>
            </a:r>
          </a:p>
        </p:txBody>
      </p:sp>
      <p:pic>
        <p:nvPicPr>
          <p:cNvPr id="74" name="Picture 73">
            <a:extLst>
              <a:ext uri="{FF2B5EF4-FFF2-40B4-BE49-F238E27FC236}">
                <a16:creationId xmlns:a16="http://schemas.microsoft.com/office/drawing/2014/main" id="{575522FF-1D8F-C553-5DF2-C7ECF506E314}"/>
              </a:ext>
            </a:extLst>
          </p:cNvPr>
          <p:cNvPicPr>
            <a:picLocks noChangeAspect="1"/>
          </p:cNvPicPr>
          <p:nvPr/>
        </p:nvPicPr>
        <p:blipFill>
          <a:blip r:embed="rId7">
            <a:duotone>
              <a:schemeClr val="accent5">
                <a:shade val="45000"/>
                <a:satMod val="135000"/>
              </a:schemeClr>
              <a:prstClr val="white"/>
            </a:duotone>
          </a:blip>
          <a:stretch>
            <a:fillRect/>
          </a:stretch>
        </p:blipFill>
        <p:spPr>
          <a:xfrm>
            <a:off x="375697" y="2332117"/>
            <a:ext cx="714842" cy="714842"/>
          </a:xfrm>
          <a:prstGeom prst="rect">
            <a:avLst/>
          </a:prstGeom>
        </p:spPr>
      </p:pic>
      <p:pic>
        <p:nvPicPr>
          <p:cNvPr id="92" name="Picture 91">
            <a:extLst>
              <a:ext uri="{FF2B5EF4-FFF2-40B4-BE49-F238E27FC236}">
                <a16:creationId xmlns:a16="http://schemas.microsoft.com/office/drawing/2014/main" id="{3E6EBB90-71FB-8DEA-684D-44D6943DDA3F}"/>
              </a:ext>
            </a:extLst>
          </p:cNvPr>
          <p:cNvPicPr>
            <a:picLocks noChangeAspect="1"/>
          </p:cNvPicPr>
          <p:nvPr/>
        </p:nvPicPr>
        <p:blipFill>
          <a:blip r:embed="rId8"/>
          <a:stretch>
            <a:fillRect/>
          </a:stretch>
        </p:blipFill>
        <p:spPr>
          <a:xfrm>
            <a:off x="5135360" y="1675280"/>
            <a:ext cx="1174263" cy="1174263"/>
          </a:xfrm>
          <a:prstGeom prst="rect">
            <a:avLst/>
          </a:prstGeom>
        </p:spPr>
      </p:pic>
      <p:pic>
        <p:nvPicPr>
          <p:cNvPr id="101" name="Picture 100">
            <a:extLst>
              <a:ext uri="{FF2B5EF4-FFF2-40B4-BE49-F238E27FC236}">
                <a16:creationId xmlns:a16="http://schemas.microsoft.com/office/drawing/2014/main" id="{4628EBDC-0794-D41B-840D-62921AD509B1}"/>
              </a:ext>
            </a:extLst>
          </p:cNvPr>
          <p:cNvPicPr>
            <a:picLocks noChangeAspect="1"/>
          </p:cNvPicPr>
          <p:nvPr/>
        </p:nvPicPr>
        <p:blipFill>
          <a:blip r:embed="rId9"/>
          <a:stretch>
            <a:fillRect/>
          </a:stretch>
        </p:blipFill>
        <p:spPr>
          <a:xfrm>
            <a:off x="6467781" y="1557949"/>
            <a:ext cx="2171388" cy="1042097"/>
          </a:xfrm>
          <a:prstGeom prst="rect">
            <a:avLst/>
          </a:prstGeom>
          <a:effectLst>
            <a:outerShdw blurRad="63500" sx="102000" sy="102000" algn="ctr" rotWithShape="0">
              <a:prstClr val="black">
                <a:alpha val="40000"/>
              </a:prstClr>
            </a:outerShdw>
          </a:effectLst>
        </p:spPr>
      </p:pic>
      <p:sp>
        <p:nvSpPr>
          <p:cNvPr id="116" name="TextBox 115">
            <a:extLst>
              <a:ext uri="{FF2B5EF4-FFF2-40B4-BE49-F238E27FC236}">
                <a16:creationId xmlns:a16="http://schemas.microsoft.com/office/drawing/2014/main" id="{AB2E8B0A-F55D-866A-8AEF-2A1AD5CC1E91}"/>
              </a:ext>
            </a:extLst>
          </p:cNvPr>
          <p:cNvSpPr txBox="1"/>
          <p:nvPr/>
        </p:nvSpPr>
        <p:spPr>
          <a:xfrm>
            <a:off x="6467781" y="1116087"/>
            <a:ext cx="2296497" cy="415498"/>
          </a:xfrm>
          <a:prstGeom prst="rect">
            <a:avLst/>
          </a:prstGeom>
          <a:noFill/>
        </p:spPr>
        <p:txBody>
          <a:bodyPr wrap="square" rtlCol="0">
            <a:spAutoFit/>
          </a:bodyPr>
          <a:lstStyle/>
          <a:p>
            <a:pPr defTabSz="1371600"/>
            <a:r>
              <a:rPr lang="en-US" sz="2100" b="1" dirty="0">
                <a:solidFill>
                  <a:srgbClr val="203864"/>
                </a:solidFill>
                <a:latin typeface="Calibri" panose="020F0502020204030204"/>
              </a:rPr>
              <a:t>One Stop Service</a:t>
            </a:r>
          </a:p>
        </p:txBody>
      </p:sp>
      <p:sp>
        <p:nvSpPr>
          <p:cNvPr id="117" name="Rectangle 116">
            <a:extLst>
              <a:ext uri="{FF2B5EF4-FFF2-40B4-BE49-F238E27FC236}">
                <a16:creationId xmlns:a16="http://schemas.microsoft.com/office/drawing/2014/main" id="{21B8C9FE-297F-FF64-229E-089474976BF6}"/>
              </a:ext>
            </a:extLst>
          </p:cNvPr>
          <p:cNvSpPr/>
          <p:nvPr/>
        </p:nvSpPr>
        <p:spPr>
          <a:xfrm>
            <a:off x="5769869" y="1622951"/>
            <a:ext cx="618834" cy="527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8" name="Speech Bubble: Oval 117">
            <a:extLst>
              <a:ext uri="{FF2B5EF4-FFF2-40B4-BE49-F238E27FC236}">
                <a16:creationId xmlns:a16="http://schemas.microsoft.com/office/drawing/2014/main" id="{50BB8BCF-392F-D56A-E986-AD38DA55D254}"/>
              </a:ext>
            </a:extLst>
          </p:cNvPr>
          <p:cNvSpPr/>
          <p:nvPr/>
        </p:nvSpPr>
        <p:spPr>
          <a:xfrm>
            <a:off x="5206373" y="968501"/>
            <a:ext cx="1320033" cy="843597"/>
          </a:xfrm>
          <a:prstGeom prst="wedgeEllipseCallou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26" name="TextBox 125">
            <a:extLst>
              <a:ext uri="{FF2B5EF4-FFF2-40B4-BE49-F238E27FC236}">
                <a16:creationId xmlns:a16="http://schemas.microsoft.com/office/drawing/2014/main" id="{16645D3F-17DB-08FB-F475-7C31B388B17C}"/>
              </a:ext>
            </a:extLst>
          </p:cNvPr>
          <p:cNvSpPr txBox="1"/>
          <p:nvPr/>
        </p:nvSpPr>
        <p:spPr>
          <a:xfrm>
            <a:off x="5404061" y="1127906"/>
            <a:ext cx="1328097" cy="507831"/>
          </a:xfrm>
          <a:prstGeom prst="rect">
            <a:avLst/>
          </a:prstGeom>
          <a:noFill/>
        </p:spPr>
        <p:txBody>
          <a:bodyPr wrap="square" rtlCol="0">
            <a:spAutoFit/>
          </a:bodyPr>
          <a:lstStyle/>
          <a:p>
            <a:pPr defTabSz="1371600"/>
            <a:r>
              <a:rPr lang="en-US" sz="2700" b="1" dirty="0">
                <a:solidFill>
                  <a:srgbClr val="203864"/>
                </a:solidFill>
                <a:latin typeface="Calibri" panose="020F0502020204030204"/>
              </a:rPr>
              <a:t>SHS ?</a:t>
            </a:r>
          </a:p>
        </p:txBody>
      </p:sp>
      <p:pic>
        <p:nvPicPr>
          <p:cNvPr id="140" name="Graphic 139" descr="Badge 3 with solid fill">
            <a:extLst>
              <a:ext uri="{FF2B5EF4-FFF2-40B4-BE49-F238E27FC236}">
                <a16:creationId xmlns:a16="http://schemas.microsoft.com/office/drawing/2014/main" id="{BBF2147D-142F-E2A2-458C-4FBF761B578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275798" y="3098312"/>
            <a:ext cx="685800" cy="685800"/>
          </a:xfrm>
          <a:prstGeom prst="rect">
            <a:avLst/>
          </a:prstGeom>
        </p:spPr>
      </p:pic>
      <p:pic>
        <p:nvPicPr>
          <p:cNvPr id="142" name="Graphic 141" descr="Badge with solid fill">
            <a:extLst>
              <a:ext uri="{FF2B5EF4-FFF2-40B4-BE49-F238E27FC236}">
                <a16:creationId xmlns:a16="http://schemas.microsoft.com/office/drawing/2014/main" id="{FD5CEE98-77B7-499B-3A74-2D32EB8A7C4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9290636" y="990023"/>
            <a:ext cx="685800" cy="685800"/>
          </a:xfrm>
          <a:prstGeom prst="rect">
            <a:avLst/>
          </a:prstGeom>
        </p:spPr>
      </p:pic>
      <p:grpSp>
        <p:nvGrpSpPr>
          <p:cNvPr id="145" name="Group 144">
            <a:extLst>
              <a:ext uri="{FF2B5EF4-FFF2-40B4-BE49-F238E27FC236}">
                <a16:creationId xmlns:a16="http://schemas.microsoft.com/office/drawing/2014/main" id="{D1B0AD49-1788-CCAD-DD03-BD9EBE5474AF}"/>
              </a:ext>
            </a:extLst>
          </p:cNvPr>
          <p:cNvGrpSpPr/>
          <p:nvPr/>
        </p:nvGrpSpPr>
        <p:grpSpPr>
          <a:xfrm>
            <a:off x="808429" y="4580569"/>
            <a:ext cx="2551187" cy="692498"/>
            <a:chOff x="313980" y="3832281"/>
            <a:chExt cx="1724472" cy="461665"/>
          </a:xfrm>
        </p:grpSpPr>
        <p:pic>
          <p:nvPicPr>
            <p:cNvPr id="146" name="Grafik 20" descr="Gulung dengan isian solid">
              <a:extLst>
                <a:ext uri="{FF2B5EF4-FFF2-40B4-BE49-F238E27FC236}">
                  <a16:creationId xmlns:a16="http://schemas.microsoft.com/office/drawing/2014/main" id="{77D76E34-469E-C3A7-A79F-C23A8BD881E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313980" y="3893131"/>
              <a:ext cx="479997" cy="400815"/>
            </a:xfrm>
            <a:prstGeom prst="rect">
              <a:avLst/>
            </a:prstGeom>
          </p:spPr>
        </p:pic>
        <p:sp>
          <p:nvSpPr>
            <p:cNvPr id="147" name="TextBox 45">
              <a:extLst>
                <a:ext uri="{FF2B5EF4-FFF2-40B4-BE49-F238E27FC236}">
                  <a16:creationId xmlns:a16="http://schemas.microsoft.com/office/drawing/2014/main" id="{1D3480AE-B0F7-59AF-DB18-0971EBAC278B}"/>
                </a:ext>
              </a:extLst>
            </p:cNvPr>
            <p:cNvSpPr txBox="1"/>
            <p:nvPr/>
          </p:nvSpPr>
          <p:spPr>
            <a:xfrm>
              <a:off x="677421" y="3832281"/>
              <a:ext cx="1361031" cy="446276"/>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16 FORM </a:t>
              </a:r>
            </a:p>
            <a:p>
              <a:pPr algn="just" defTabSz="1371600"/>
              <a:r>
                <a:rPr lang="en-US" sz="1650" dirty="0">
                  <a:solidFill>
                    <a:prstClr val="black"/>
                  </a:solidFill>
                  <a:latin typeface="Calibri" panose="020F0502020204030204"/>
                </a:rPr>
                <a:t>are still paper-based</a:t>
              </a:r>
            </a:p>
          </p:txBody>
        </p:sp>
      </p:grpSp>
      <p:sp>
        <p:nvSpPr>
          <p:cNvPr id="148" name="Flowchart: Connector 147">
            <a:extLst>
              <a:ext uri="{FF2B5EF4-FFF2-40B4-BE49-F238E27FC236}">
                <a16:creationId xmlns:a16="http://schemas.microsoft.com/office/drawing/2014/main" id="{C669F84F-360D-2CB1-264C-50630DBBC27B}"/>
              </a:ext>
            </a:extLst>
          </p:cNvPr>
          <p:cNvSpPr/>
          <p:nvPr/>
        </p:nvSpPr>
        <p:spPr>
          <a:xfrm>
            <a:off x="375696" y="4764212"/>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16" name="Group 215">
            <a:extLst>
              <a:ext uri="{FF2B5EF4-FFF2-40B4-BE49-F238E27FC236}">
                <a16:creationId xmlns:a16="http://schemas.microsoft.com/office/drawing/2014/main" id="{99151C7E-4DB4-7E83-2F95-2173B94A4A68}"/>
              </a:ext>
            </a:extLst>
          </p:cNvPr>
          <p:cNvGrpSpPr/>
          <p:nvPr/>
        </p:nvGrpSpPr>
        <p:grpSpPr>
          <a:xfrm>
            <a:off x="3935297" y="3698449"/>
            <a:ext cx="4559807" cy="1208195"/>
            <a:chOff x="2747596" y="2268047"/>
            <a:chExt cx="3039871" cy="805463"/>
          </a:xfrm>
        </p:grpSpPr>
        <p:sp>
          <p:nvSpPr>
            <p:cNvPr id="150" name="TextBox 45">
              <a:extLst>
                <a:ext uri="{FF2B5EF4-FFF2-40B4-BE49-F238E27FC236}">
                  <a16:creationId xmlns:a16="http://schemas.microsoft.com/office/drawing/2014/main" id="{4A5E6BF1-695B-2164-C044-CF90C5D55852}"/>
                </a:ext>
              </a:extLst>
            </p:cNvPr>
            <p:cNvSpPr txBox="1"/>
            <p:nvPr/>
          </p:nvSpPr>
          <p:spPr>
            <a:xfrm>
              <a:off x="2747596" y="2268047"/>
              <a:ext cx="1574610" cy="276999"/>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LOST TIME</a:t>
              </a:r>
            </a:p>
          </p:txBody>
        </p:sp>
        <p:pic>
          <p:nvPicPr>
            <p:cNvPr id="152" name="Picture 124">
              <a:extLst>
                <a:ext uri="{FF2B5EF4-FFF2-40B4-BE49-F238E27FC236}">
                  <a16:creationId xmlns:a16="http://schemas.microsoft.com/office/drawing/2014/main" id="{E4302B57-7C0C-C169-2E09-E0C639C6DC7A}"/>
                </a:ext>
              </a:extLst>
            </p:cNvPr>
            <p:cNvPicPr>
              <a:picLocks noChangeAspect="1"/>
            </p:cNvPicPr>
            <p:nvPr/>
          </p:nvPicPr>
          <p:blipFill>
            <a:blip r:embed="rId16">
              <a:duotone>
                <a:prstClr val="black"/>
                <a:srgbClr val="7F7F7F">
                  <a:tint val="45000"/>
                  <a:satMod val="400000"/>
                </a:srgbClr>
              </a:duotone>
            </a:blip>
            <a:stretch>
              <a:fillRect/>
            </a:stretch>
          </p:blipFill>
          <p:spPr>
            <a:xfrm flipH="1">
              <a:off x="2747596" y="2561554"/>
              <a:ext cx="400090" cy="400090"/>
            </a:xfrm>
            <a:prstGeom prst="rect">
              <a:avLst/>
            </a:prstGeom>
            <a:noFill/>
          </p:spPr>
        </p:pic>
        <p:sp>
          <p:nvSpPr>
            <p:cNvPr id="153" name="TextBox 152">
              <a:extLst>
                <a:ext uri="{FF2B5EF4-FFF2-40B4-BE49-F238E27FC236}">
                  <a16:creationId xmlns:a16="http://schemas.microsoft.com/office/drawing/2014/main" id="{F7783985-CB74-2E0F-0977-501101EC89F0}"/>
                </a:ext>
              </a:extLst>
            </p:cNvPr>
            <p:cNvSpPr txBox="1"/>
            <p:nvPr/>
          </p:nvSpPr>
          <p:spPr>
            <a:xfrm>
              <a:off x="3007707" y="2488735"/>
              <a:ext cx="1273381" cy="584775"/>
            </a:xfrm>
            <a:prstGeom prst="rect">
              <a:avLst/>
            </a:prstGeom>
            <a:noFill/>
          </p:spPr>
          <p:txBody>
            <a:bodyPr wrap="square" rtlCol="0">
              <a:spAutoFit/>
            </a:bodyPr>
            <a:lstStyle/>
            <a:p>
              <a:pPr defTabSz="1371600"/>
              <a:r>
                <a:rPr lang="en-US" b="1" dirty="0">
                  <a:solidFill>
                    <a:srgbClr val="FF0000"/>
                  </a:solidFill>
                  <a:latin typeface="Calibri" panose="020F0502020204030204"/>
                </a:rPr>
                <a:t>240 Minutes  </a:t>
              </a:r>
            </a:p>
            <a:p>
              <a:pPr defTabSz="1371600"/>
              <a:r>
                <a:rPr lang="en-US" sz="1650" dirty="0">
                  <a:solidFill>
                    <a:prstClr val="black"/>
                  </a:solidFill>
                  <a:latin typeface="Calibri" panose="020F0502020204030204"/>
                </a:rPr>
                <a:t>Walking Approval all form</a:t>
              </a:r>
            </a:p>
          </p:txBody>
        </p:sp>
        <p:pic>
          <p:nvPicPr>
            <p:cNvPr id="154" name="Gambar 141">
              <a:extLst>
                <a:ext uri="{FF2B5EF4-FFF2-40B4-BE49-F238E27FC236}">
                  <a16:creationId xmlns:a16="http://schemas.microsoft.com/office/drawing/2014/main" id="{F8357728-6C2F-0F3C-5202-7E0CAE204AA4}"/>
                </a:ext>
              </a:extLst>
            </p:cNvPr>
            <p:cNvPicPr>
              <a:picLocks noChangeAspect="1"/>
            </p:cNvPicPr>
            <p:nvPr/>
          </p:nvPicPr>
          <p:blipFill>
            <a:blip r:embed="rId17">
              <a:duotone>
                <a:prstClr val="black"/>
                <a:srgbClr val="7F7F7F">
                  <a:tint val="45000"/>
                  <a:satMod val="400000"/>
                </a:srgbClr>
              </a:duotone>
            </a:blip>
            <a:stretch>
              <a:fillRect/>
            </a:stretch>
          </p:blipFill>
          <p:spPr>
            <a:xfrm>
              <a:off x="4260821" y="2634353"/>
              <a:ext cx="328900" cy="328900"/>
            </a:xfrm>
            <a:prstGeom prst="rect">
              <a:avLst/>
            </a:prstGeom>
          </p:spPr>
        </p:pic>
        <p:sp>
          <p:nvSpPr>
            <p:cNvPr id="155" name="TextBox 154">
              <a:extLst>
                <a:ext uri="{FF2B5EF4-FFF2-40B4-BE49-F238E27FC236}">
                  <a16:creationId xmlns:a16="http://schemas.microsoft.com/office/drawing/2014/main" id="{D9035ADA-5450-763C-75AE-E35FE90952D7}"/>
                </a:ext>
              </a:extLst>
            </p:cNvPr>
            <p:cNvSpPr txBox="1"/>
            <p:nvPr/>
          </p:nvSpPr>
          <p:spPr>
            <a:xfrm>
              <a:off x="4541199" y="2488735"/>
              <a:ext cx="1246268" cy="584775"/>
            </a:xfrm>
            <a:prstGeom prst="rect">
              <a:avLst/>
            </a:prstGeom>
            <a:noFill/>
          </p:spPr>
          <p:txBody>
            <a:bodyPr wrap="square" rtlCol="0">
              <a:spAutoFit/>
            </a:bodyPr>
            <a:lstStyle/>
            <a:p>
              <a:pPr defTabSz="1371600"/>
              <a:r>
                <a:rPr lang="en-US" b="1" dirty="0">
                  <a:solidFill>
                    <a:srgbClr val="FF0000"/>
                  </a:solidFill>
                  <a:latin typeface="Calibri" panose="020F0502020204030204"/>
                </a:rPr>
                <a:t>80 Minutes</a:t>
              </a:r>
            </a:p>
            <a:p>
              <a:pPr defTabSz="1371600"/>
              <a:r>
                <a:rPr lang="en-US" sz="1650" dirty="0">
                  <a:solidFill>
                    <a:prstClr val="black"/>
                  </a:solidFill>
                  <a:latin typeface="Calibri" panose="020F0502020204030204"/>
                </a:rPr>
                <a:t>Paper preparation</a:t>
              </a:r>
            </a:p>
            <a:p>
              <a:pPr defTabSz="1371600"/>
              <a:r>
                <a:rPr lang="en-US" sz="1650" dirty="0">
                  <a:solidFill>
                    <a:prstClr val="black"/>
                  </a:solidFill>
                  <a:latin typeface="Calibri" panose="020F0502020204030204"/>
                </a:rPr>
                <a:t>All form </a:t>
              </a:r>
            </a:p>
          </p:txBody>
        </p:sp>
      </p:grpSp>
      <p:grpSp>
        <p:nvGrpSpPr>
          <p:cNvPr id="219" name="Group 218">
            <a:extLst>
              <a:ext uri="{FF2B5EF4-FFF2-40B4-BE49-F238E27FC236}">
                <a16:creationId xmlns:a16="http://schemas.microsoft.com/office/drawing/2014/main" id="{7B2767E9-890B-2C1D-81E5-9F40FA3F6A96}"/>
              </a:ext>
            </a:extLst>
          </p:cNvPr>
          <p:cNvGrpSpPr/>
          <p:nvPr/>
        </p:nvGrpSpPr>
        <p:grpSpPr>
          <a:xfrm>
            <a:off x="3887419" y="4882263"/>
            <a:ext cx="4801451" cy="1173129"/>
            <a:chOff x="2678917" y="3229677"/>
            <a:chExt cx="3200967" cy="782086"/>
          </a:xfrm>
        </p:grpSpPr>
        <p:sp>
          <p:nvSpPr>
            <p:cNvPr id="151" name="TextBox 45">
              <a:extLst>
                <a:ext uri="{FF2B5EF4-FFF2-40B4-BE49-F238E27FC236}">
                  <a16:creationId xmlns:a16="http://schemas.microsoft.com/office/drawing/2014/main" id="{ACF38BF6-72ED-CEF6-7C3F-C922162ECAF8}"/>
                </a:ext>
              </a:extLst>
            </p:cNvPr>
            <p:cNvSpPr txBox="1"/>
            <p:nvPr/>
          </p:nvSpPr>
          <p:spPr>
            <a:xfrm>
              <a:off x="2678917" y="3229677"/>
              <a:ext cx="1574610" cy="276999"/>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HRGA OPERATION</a:t>
              </a:r>
            </a:p>
          </p:txBody>
        </p:sp>
        <p:pic>
          <p:nvPicPr>
            <p:cNvPr id="157" name="Picture 156">
              <a:extLst>
                <a:ext uri="{FF2B5EF4-FFF2-40B4-BE49-F238E27FC236}">
                  <a16:creationId xmlns:a16="http://schemas.microsoft.com/office/drawing/2014/main" id="{D6056B77-9E32-A19E-4ED0-D21AA49FEE7E}"/>
                </a:ext>
              </a:extLst>
            </p:cNvPr>
            <p:cNvPicPr>
              <a:picLocks noChangeAspect="1"/>
            </p:cNvPicPr>
            <p:nvPr/>
          </p:nvPicPr>
          <p:blipFill>
            <a:blip r:embed="rId18"/>
            <a:stretch>
              <a:fillRect/>
            </a:stretch>
          </p:blipFill>
          <p:spPr>
            <a:xfrm>
              <a:off x="2725599" y="3511371"/>
              <a:ext cx="354093" cy="354093"/>
            </a:xfrm>
            <a:prstGeom prst="rect">
              <a:avLst/>
            </a:prstGeom>
          </p:spPr>
        </p:pic>
        <p:sp>
          <p:nvSpPr>
            <p:cNvPr id="159" name="TextBox 158">
              <a:extLst>
                <a:ext uri="{FF2B5EF4-FFF2-40B4-BE49-F238E27FC236}">
                  <a16:creationId xmlns:a16="http://schemas.microsoft.com/office/drawing/2014/main" id="{A7746915-A9E2-C371-3605-F5E730DC48DB}"/>
                </a:ext>
              </a:extLst>
            </p:cNvPr>
            <p:cNvSpPr txBox="1"/>
            <p:nvPr/>
          </p:nvSpPr>
          <p:spPr>
            <a:xfrm>
              <a:off x="3013321" y="3411599"/>
              <a:ext cx="1474784" cy="600164"/>
            </a:xfrm>
            <a:prstGeom prst="rect">
              <a:avLst/>
            </a:prstGeom>
            <a:noFill/>
          </p:spPr>
          <p:txBody>
            <a:bodyPr wrap="square" rtlCol="0">
              <a:spAutoFit/>
            </a:bodyPr>
            <a:lstStyle/>
            <a:p>
              <a:pPr defTabSz="1371600"/>
              <a:r>
                <a:rPr lang="en-US" b="1" dirty="0">
                  <a:solidFill>
                    <a:srgbClr val="FF0000"/>
                  </a:solidFill>
                  <a:latin typeface="Calibri" panose="020F0502020204030204"/>
                </a:rPr>
                <a:t>Difficult Tracking and Monitoring </a:t>
              </a:r>
              <a:r>
                <a:rPr lang="en-US" sz="1650" dirty="0">
                  <a:solidFill>
                    <a:prstClr val="black"/>
                  </a:solidFill>
                  <a:latin typeface="Calibri" panose="020F0502020204030204"/>
                </a:rPr>
                <a:t>Employee Request</a:t>
              </a:r>
              <a:endParaRPr lang="en-US" dirty="0">
                <a:solidFill>
                  <a:prstClr val="black"/>
                </a:solidFill>
                <a:latin typeface="Calibri" panose="020F0502020204030204"/>
              </a:endParaRPr>
            </a:p>
          </p:txBody>
        </p:sp>
        <p:pic>
          <p:nvPicPr>
            <p:cNvPr id="161" name="Picture 160">
              <a:extLst>
                <a:ext uri="{FF2B5EF4-FFF2-40B4-BE49-F238E27FC236}">
                  <a16:creationId xmlns:a16="http://schemas.microsoft.com/office/drawing/2014/main" id="{1CC03F9F-B4E8-C3F3-D6E8-2AA68CDF34C3}"/>
                </a:ext>
              </a:extLst>
            </p:cNvPr>
            <p:cNvPicPr>
              <a:picLocks noChangeAspect="1"/>
            </p:cNvPicPr>
            <p:nvPr/>
          </p:nvPicPr>
          <p:blipFill>
            <a:blip r:embed="rId19"/>
            <a:stretch>
              <a:fillRect/>
            </a:stretch>
          </p:blipFill>
          <p:spPr>
            <a:xfrm>
              <a:off x="4318265" y="3513381"/>
              <a:ext cx="358797" cy="358797"/>
            </a:xfrm>
            <a:prstGeom prst="rect">
              <a:avLst/>
            </a:prstGeom>
          </p:spPr>
        </p:pic>
        <p:sp>
          <p:nvSpPr>
            <p:cNvPr id="162" name="TextBox 161">
              <a:extLst>
                <a:ext uri="{FF2B5EF4-FFF2-40B4-BE49-F238E27FC236}">
                  <a16:creationId xmlns:a16="http://schemas.microsoft.com/office/drawing/2014/main" id="{10BA9CA9-7252-399A-8A2A-EE87DB6885C8}"/>
                </a:ext>
              </a:extLst>
            </p:cNvPr>
            <p:cNvSpPr txBox="1"/>
            <p:nvPr/>
          </p:nvSpPr>
          <p:spPr>
            <a:xfrm>
              <a:off x="4633616" y="3469641"/>
              <a:ext cx="1246268" cy="415499"/>
            </a:xfrm>
            <a:prstGeom prst="rect">
              <a:avLst/>
            </a:prstGeom>
            <a:noFill/>
          </p:spPr>
          <p:txBody>
            <a:bodyPr wrap="square" rtlCol="0">
              <a:spAutoFit/>
            </a:bodyPr>
            <a:lstStyle/>
            <a:p>
              <a:pPr defTabSz="1371600"/>
              <a:r>
                <a:rPr lang="en-US" b="1" dirty="0">
                  <a:solidFill>
                    <a:srgbClr val="FF0000"/>
                  </a:solidFill>
                  <a:latin typeface="Calibri" panose="020F0502020204030204"/>
                </a:rPr>
                <a:t>6 RIM/ year</a:t>
              </a:r>
            </a:p>
            <a:p>
              <a:pPr defTabSz="1371600"/>
              <a:r>
                <a:rPr lang="en-US" sz="1650" dirty="0">
                  <a:solidFill>
                    <a:prstClr val="black"/>
                  </a:solidFill>
                  <a:latin typeface="Calibri" panose="020F0502020204030204"/>
                </a:rPr>
                <a:t>Spent Paper</a:t>
              </a:r>
            </a:p>
          </p:txBody>
        </p:sp>
      </p:grpSp>
      <p:cxnSp>
        <p:nvCxnSpPr>
          <p:cNvPr id="164" name="Connector: Elbow 163">
            <a:extLst>
              <a:ext uri="{FF2B5EF4-FFF2-40B4-BE49-F238E27FC236}">
                <a16:creationId xmlns:a16="http://schemas.microsoft.com/office/drawing/2014/main" id="{EAAA56B1-B1B4-F959-C9AA-B2389D937EC3}"/>
              </a:ext>
            </a:extLst>
          </p:cNvPr>
          <p:cNvCxnSpPr>
            <a:cxnSpLocks/>
            <a:stCxn id="147" idx="3"/>
            <a:endCxn id="152" idx="3"/>
          </p:cNvCxnSpPr>
          <p:nvPr/>
        </p:nvCxnSpPr>
        <p:spPr>
          <a:xfrm flipV="1">
            <a:off x="3359616" y="4438777"/>
            <a:ext cx="575681" cy="476499"/>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5" name="Connector: Elbow 163">
            <a:extLst>
              <a:ext uri="{FF2B5EF4-FFF2-40B4-BE49-F238E27FC236}">
                <a16:creationId xmlns:a16="http://schemas.microsoft.com/office/drawing/2014/main" id="{E8A2ADD8-5C68-7B72-0390-65AFF229215E}"/>
              </a:ext>
            </a:extLst>
          </p:cNvPr>
          <p:cNvCxnSpPr>
            <a:cxnSpLocks/>
            <a:stCxn id="147" idx="3"/>
            <a:endCxn id="157" idx="1"/>
          </p:cNvCxnSpPr>
          <p:nvPr/>
        </p:nvCxnSpPr>
        <p:spPr>
          <a:xfrm>
            <a:off x="3359616" y="4915276"/>
            <a:ext cx="597826" cy="655099"/>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68" name="Flowchart: Connector 167">
            <a:extLst>
              <a:ext uri="{FF2B5EF4-FFF2-40B4-BE49-F238E27FC236}">
                <a16:creationId xmlns:a16="http://schemas.microsoft.com/office/drawing/2014/main" id="{ACFA7033-BBFC-D718-876D-EBF9495C8CDD}"/>
              </a:ext>
            </a:extLst>
          </p:cNvPr>
          <p:cNvSpPr/>
          <p:nvPr/>
        </p:nvSpPr>
        <p:spPr>
          <a:xfrm>
            <a:off x="375696" y="6642416"/>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9" name="Flowchart: Connector 168">
            <a:extLst>
              <a:ext uri="{FF2B5EF4-FFF2-40B4-BE49-F238E27FC236}">
                <a16:creationId xmlns:a16="http://schemas.microsoft.com/office/drawing/2014/main" id="{A78AE0EC-C54D-9C9A-D0A9-E716DF7D280C}"/>
              </a:ext>
            </a:extLst>
          </p:cNvPr>
          <p:cNvSpPr/>
          <p:nvPr/>
        </p:nvSpPr>
        <p:spPr>
          <a:xfrm>
            <a:off x="375696" y="8319077"/>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70" name="TextBox 45">
            <a:extLst>
              <a:ext uri="{FF2B5EF4-FFF2-40B4-BE49-F238E27FC236}">
                <a16:creationId xmlns:a16="http://schemas.microsoft.com/office/drawing/2014/main" id="{488C4F88-C19E-A607-BB69-2C1A8D05DCF0}"/>
              </a:ext>
            </a:extLst>
          </p:cNvPr>
          <p:cNvSpPr txBox="1"/>
          <p:nvPr/>
        </p:nvSpPr>
        <p:spPr>
          <a:xfrm>
            <a:off x="1290760" y="7940598"/>
            <a:ext cx="3385622" cy="692497"/>
          </a:xfrm>
          <a:prstGeom prst="rect">
            <a:avLst/>
          </a:prstGeom>
          <a:noFill/>
        </p:spPr>
        <p:txBody>
          <a:bodyPr wrap="square" rtlCol="0">
            <a:spAutoFit/>
          </a:bodyPr>
          <a:lstStyle/>
          <a:p>
            <a:pPr defTabSz="1371600"/>
            <a:r>
              <a:rPr lang="en-US" sz="2100" b="1" dirty="0">
                <a:solidFill>
                  <a:srgbClr val="C00000"/>
                </a:solidFill>
                <a:latin typeface="Calibri" panose="020F0502020204030204"/>
              </a:rPr>
              <a:t>HIGH COST </a:t>
            </a:r>
            <a:r>
              <a:rPr lang="en-US" dirty="0">
                <a:solidFill>
                  <a:prstClr val="black"/>
                </a:solidFill>
                <a:latin typeface="Calibri" panose="020F0502020204030204"/>
              </a:rPr>
              <a:t>and</a:t>
            </a:r>
            <a:r>
              <a:rPr lang="en-US" b="1" dirty="0">
                <a:solidFill>
                  <a:srgbClr val="0070C0"/>
                </a:solidFill>
                <a:latin typeface="Calibri" panose="020F0502020204030204"/>
              </a:rPr>
              <a:t> </a:t>
            </a:r>
            <a:r>
              <a:rPr lang="en-US" sz="2100" b="1" dirty="0">
                <a:solidFill>
                  <a:srgbClr val="C00000"/>
                </a:solidFill>
                <a:latin typeface="Calibri" panose="020F0502020204030204"/>
              </a:rPr>
              <a:t>DEPENDENT </a:t>
            </a:r>
            <a:r>
              <a:rPr lang="en-US" dirty="0">
                <a:solidFill>
                  <a:prstClr val="black"/>
                </a:solidFill>
                <a:latin typeface="Calibri" panose="020F0502020204030204"/>
              </a:rPr>
              <a:t>to vendor for </a:t>
            </a:r>
            <a:r>
              <a:rPr lang="en-US" b="1" dirty="0">
                <a:solidFill>
                  <a:prstClr val="black"/>
                </a:solidFill>
                <a:latin typeface="Calibri" panose="020F0502020204030204"/>
              </a:rPr>
              <a:t>Create</a:t>
            </a:r>
            <a:r>
              <a:rPr lang="en-US" dirty="0">
                <a:solidFill>
                  <a:prstClr val="black"/>
                </a:solidFill>
                <a:latin typeface="Calibri" panose="020F0502020204030204"/>
              </a:rPr>
              <a:t> and </a:t>
            </a:r>
            <a:r>
              <a:rPr lang="en-US" b="1" dirty="0">
                <a:solidFill>
                  <a:prstClr val="black"/>
                </a:solidFill>
                <a:latin typeface="Calibri" panose="020F0502020204030204"/>
              </a:rPr>
              <a:t>Maintain</a:t>
            </a:r>
          </a:p>
        </p:txBody>
      </p:sp>
      <p:sp>
        <p:nvSpPr>
          <p:cNvPr id="175" name="TextBox 174">
            <a:extLst>
              <a:ext uri="{FF2B5EF4-FFF2-40B4-BE49-F238E27FC236}">
                <a16:creationId xmlns:a16="http://schemas.microsoft.com/office/drawing/2014/main" id="{6EB60514-7A00-EC56-98BF-D660513BDCD9}"/>
              </a:ext>
            </a:extLst>
          </p:cNvPr>
          <p:cNvSpPr txBox="1"/>
          <p:nvPr/>
        </p:nvSpPr>
        <p:spPr>
          <a:xfrm>
            <a:off x="9937251" y="1104644"/>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PURPOSE</a:t>
            </a:r>
          </a:p>
        </p:txBody>
      </p:sp>
      <p:sp>
        <p:nvSpPr>
          <p:cNvPr id="176" name="TextBox 175">
            <a:extLst>
              <a:ext uri="{FF2B5EF4-FFF2-40B4-BE49-F238E27FC236}">
                <a16:creationId xmlns:a16="http://schemas.microsoft.com/office/drawing/2014/main" id="{E584AB16-A290-8EB8-F82C-92C6BA154C30}"/>
              </a:ext>
            </a:extLst>
          </p:cNvPr>
          <p:cNvSpPr txBox="1"/>
          <p:nvPr/>
        </p:nvSpPr>
        <p:spPr>
          <a:xfrm>
            <a:off x="9937251" y="3215076"/>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TARGET</a:t>
            </a:r>
          </a:p>
        </p:txBody>
      </p:sp>
      <p:sp>
        <p:nvSpPr>
          <p:cNvPr id="177" name="TextBox 176">
            <a:extLst>
              <a:ext uri="{FF2B5EF4-FFF2-40B4-BE49-F238E27FC236}">
                <a16:creationId xmlns:a16="http://schemas.microsoft.com/office/drawing/2014/main" id="{D8AD802F-7143-B70B-44F8-051BC5F25D45}"/>
              </a:ext>
            </a:extLst>
          </p:cNvPr>
          <p:cNvSpPr txBox="1"/>
          <p:nvPr/>
        </p:nvSpPr>
        <p:spPr>
          <a:xfrm>
            <a:off x="9528824" y="1472298"/>
            <a:ext cx="8402483" cy="1269578"/>
          </a:xfrm>
          <a:prstGeom prst="rect">
            <a:avLst/>
          </a:prstGeom>
          <a:noFill/>
        </p:spPr>
        <p:txBody>
          <a:bodyPr wrap="square" rtlCol="0">
            <a:spAutoFit/>
          </a:bodyPr>
          <a:lstStyle/>
          <a:p>
            <a:pPr marL="274320" indent="-274320" algn="just" defTabSz="1371600">
              <a:buFont typeface="+mj-lt"/>
              <a:buAutoNum type="arabicPeriod"/>
            </a:pPr>
            <a:r>
              <a:rPr lang="en-US" sz="1650" dirty="0">
                <a:solidFill>
                  <a:prstClr val="black"/>
                </a:solidFill>
                <a:latin typeface="Calibri" panose="020F0502020204030204"/>
              </a:rPr>
              <a:t>Create Digital System to </a:t>
            </a:r>
            <a:r>
              <a:rPr lang="en-US" b="1" dirty="0">
                <a:solidFill>
                  <a:srgbClr val="FF0000"/>
                </a:solidFill>
                <a:latin typeface="Calibri" panose="020F0502020204030204"/>
              </a:rPr>
              <a:t>ELIMINATE LOST TIME </a:t>
            </a:r>
            <a:r>
              <a:rPr lang="en-US" dirty="0">
                <a:solidFill>
                  <a:prstClr val="black"/>
                </a:solidFill>
                <a:latin typeface="Calibri" panose="020F0502020204030204"/>
              </a:rPr>
              <a:t>and</a:t>
            </a:r>
            <a:r>
              <a:rPr lang="en-US" b="1" dirty="0">
                <a:solidFill>
                  <a:srgbClr val="FF0000"/>
                </a:solidFill>
                <a:latin typeface="Calibri" panose="020F0502020204030204"/>
              </a:rPr>
              <a:t> PAPER USAGE</a:t>
            </a:r>
            <a:endParaRPr lang="en-US" sz="2100" b="1" dirty="0">
              <a:solidFill>
                <a:srgbClr val="FF0000"/>
              </a:solidFill>
              <a:latin typeface="Calibri" panose="020F0502020204030204"/>
            </a:endParaRPr>
          </a:p>
          <a:p>
            <a:pPr marL="274320" indent="-274320" algn="just" defTabSz="1371600">
              <a:buFont typeface="+mj-lt"/>
              <a:buAutoNum type="arabicPeriod"/>
            </a:pPr>
            <a:r>
              <a:rPr lang="en-US" sz="1650" dirty="0">
                <a:solidFill>
                  <a:prstClr val="black"/>
                </a:solidFill>
                <a:latin typeface="Calibri" panose="020F0502020204030204"/>
              </a:rPr>
              <a:t>Create Digital System to increase </a:t>
            </a:r>
            <a:r>
              <a:rPr lang="en-US" sz="2100" b="1" dirty="0">
                <a:solidFill>
                  <a:srgbClr val="FF0000"/>
                </a:solidFill>
                <a:latin typeface="Calibri" panose="020F0502020204030204"/>
              </a:rPr>
              <a:t>Accuracy</a:t>
            </a:r>
            <a:r>
              <a:rPr lang="en-US" sz="1650" dirty="0">
                <a:solidFill>
                  <a:prstClr val="black"/>
                </a:solidFill>
                <a:latin typeface="Calibri" panose="020F0502020204030204"/>
              </a:rPr>
              <a:t> data and </a:t>
            </a:r>
            <a:r>
              <a:rPr lang="en-US" b="1" dirty="0">
                <a:solidFill>
                  <a:srgbClr val="FF0000"/>
                </a:solidFill>
                <a:latin typeface="Calibri" panose="020F0502020204030204"/>
              </a:rPr>
              <a:t>ELIMINATE CORRECTION TIME</a:t>
            </a:r>
          </a:p>
          <a:p>
            <a:pPr marL="274320" indent="-274320" algn="just" defTabSz="1371600">
              <a:buFont typeface="+mj-lt"/>
              <a:buAutoNum type="arabicPeriod"/>
            </a:pPr>
            <a:r>
              <a:rPr lang="en-US" sz="1650" dirty="0">
                <a:solidFill>
                  <a:prstClr val="black"/>
                </a:solidFill>
                <a:latin typeface="Calibri" panose="020F0502020204030204"/>
              </a:rPr>
              <a:t>Create system that </a:t>
            </a:r>
            <a:r>
              <a:rPr lang="en-US" b="1" dirty="0">
                <a:solidFill>
                  <a:srgbClr val="FF0000"/>
                </a:solidFill>
                <a:latin typeface="Calibri" panose="020F0502020204030204"/>
              </a:rPr>
              <a:t>LOW/ZERO COST </a:t>
            </a:r>
            <a:r>
              <a:rPr lang="en-US" sz="1650" dirty="0">
                <a:solidFill>
                  <a:prstClr val="black"/>
                </a:solidFill>
                <a:latin typeface="Calibri" panose="020F0502020204030204"/>
              </a:rPr>
              <a:t>and </a:t>
            </a:r>
            <a:r>
              <a:rPr lang="en-US" b="1" dirty="0">
                <a:solidFill>
                  <a:srgbClr val="FF0000"/>
                </a:solidFill>
                <a:latin typeface="Calibri" panose="020F0502020204030204"/>
              </a:rPr>
              <a:t>INDEPENDENT</a:t>
            </a:r>
            <a:r>
              <a:rPr lang="en-US" sz="2100" b="1" dirty="0">
                <a:solidFill>
                  <a:srgbClr val="FF0000"/>
                </a:solidFill>
                <a:latin typeface="Calibri" panose="020F0502020204030204"/>
              </a:rPr>
              <a:t> </a:t>
            </a:r>
            <a:r>
              <a:rPr lang="en-US" sz="1650" dirty="0">
                <a:solidFill>
                  <a:prstClr val="black"/>
                </a:solidFill>
                <a:latin typeface="Calibri" panose="020F0502020204030204"/>
              </a:rPr>
              <a:t>from Vendor and Easy to Maintain by User (Citizen Developer)</a:t>
            </a:r>
          </a:p>
        </p:txBody>
      </p:sp>
      <p:sp>
        <p:nvSpPr>
          <p:cNvPr id="178" name="TextBox 177">
            <a:extLst>
              <a:ext uri="{FF2B5EF4-FFF2-40B4-BE49-F238E27FC236}">
                <a16:creationId xmlns:a16="http://schemas.microsoft.com/office/drawing/2014/main" id="{5BD642FE-6078-E0FA-2EF6-8AC7AFD54353}"/>
              </a:ext>
            </a:extLst>
          </p:cNvPr>
          <p:cNvSpPr txBox="1"/>
          <p:nvPr/>
        </p:nvSpPr>
        <p:spPr>
          <a:xfrm>
            <a:off x="10576163" y="3568904"/>
            <a:ext cx="7542357" cy="1708160"/>
          </a:xfrm>
          <a:prstGeom prst="rect">
            <a:avLst/>
          </a:prstGeom>
          <a:noFill/>
        </p:spPr>
        <p:txBody>
          <a:bodyPr wrap="square" rtlCol="0">
            <a:spAutoFit/>
          </a:bodyPr>
          <a:lstStyle/>
          <a:p>
            <a:pPr marL="257175" indent="-257175" defTabSz="1371600">
              <a:buFont typeface="Arial" panose="020B0604020202020204" pitchFamily="34" charset="0"/>
              <a:buChar char="•"/>
            </a:pPr>
            <a:r>
              <a:rPr lang="en-US" dirty="0">
                <a:solidFill>
                  <a:prstClr val="black"/>
                </a:solidFill>
                <a:latin typeface="Calibri" panose="020F0502020204030204"/>
              </a:rPr>
              <a:t>Digitalize </a:t>
            </a:r>
            <a:r>
              <a:rPr lang="en-US" sz="2100" b="1" dirty="0">
                <a:solidFill>
                  <a:srgbClr val="FF0000"/>
                </a:solidFill>
                <a:latin typeface="Calibri" panose="020F0502020204030204"/>
              </a:rPr>
              <a:t>8 form</a:t>
            </a:r>
            <a:endParaRPr lang="en-US" b="1" dirty="0">
              <a:solidFill>
                <a:srgbClr val="FF0000"/>
              </a:solidFill>
              <a:latin typeface="Calibri" panose="020F0502020204030204"/>
            </a:endParaRPr>
          </a:p>
          <a:p>
            <a:pPr marL="428625" indent="-428625" defTabSz="1371600">
              <a:buFont typeface="Arial" panose="020B0604020202020204" pitchFamily="34" charset="0"/>
              <a:buChar char="•"/>
            </a:pPr>
            <a:r>
              <a:rPr lang="en-US" sz="2100" dirty="0">
                <a:solidFill>
                  <a:prstClr val="black"/>
                </a:solidFill>
                <a:latin typeface="Calibri" panose="020F0502020204030204"/>
              </a:rPr>
              <a:t>saving man hour </a:t>
            </a:r>
            <a:r>
              <a:rPr lang="en-US" sz="2400" b="1" dirty="0">
                <a:solidFill>
                  <a:srgbClr val="FF0000"/>
                </a:solidFill>
                <a:latin typeface="Calibri" panose="020F0502020204030204"/>
              </a:rPr>
              <a:t>73</a:t>
            </a:r>
            <a:r>
              <a:rPr lang="en-US" sz="2100" dirty="0">
                <a:solidFill>
                  <a:prstClr val="black"/>
                </a:solidFill>
                <a:latin typeface="Calibri" panose="020F0502020204030204"/>
              </a:rPr>
              <a:t> </a:t>
            </a:r>
            <a:r>
              <a:rPr lang="en-US" sz="2400" b="1" dirty="0">
                <a:solidFill>
                  <a:srgbClr val="FF0000"/>
                </a:solidFill>
                <a:latin typeface="Calibri" panose="020F0502020204030204"/>
              </a:rPr>
              <a:t>Hours </a:t>
            </a:r>
            <a:r>
              <a:rPr lang="en-US" sz="2100" dirty="0">
                <a:solidFill>
                  <a:prstClr val="black"/>
                </a:solidFill>
                <a:latin typeface="Calibri" panose="020F0502020204030204"/>
              </a:rPr>
              <a:t>/ month and </a:t>
            </a:r>
            <a:r>
              <a:rPr lang="en-US" sz="2100" b="1" dirty="0">
                <a:solidFill>
                  <a:srgbClr val="FF0000"/>
                </a:solidFill>
                <a:latin typeface="Calibri" panose="020F0502020204030204"/>
              </a:rPr>
              <a:t>Reduce paper 3 RIM </a:t>
            </a:r>
            <a:r>
              <a:rPr lang="en-US" dirty="0">
                <a:solidFill>
                  <a:prstClr val="black"/>
                </a:solidFill>
                <a:latin typeface="Calibri" panose="020F0502020204030204"/>
              </a:rPr>
              <a:t>paper </a:t>
            </a:r>
          </a:p>
          <a:p>
            <a:pPr marL="428625" indent="-428625" defTabSz="1371600">
              <a:buFont typeface="Arial" panose="020B0604020202020204" pitchFamily="34" charset="0"/>
              <a:buChar char="•"/>
            </a:pPr>
            <a:r>
              <a:rPr lang="en-US" sz="2100" b="1" dirty="0">
                <a:solidFill>
                  <a:srgbClr val="FF0000"/>
                </a:solidFill>
                <a:latin typeface="Calibri" panose="020F0502020204030204"/>
              </a:rPr>
              <a:t>1 Visualization Dashboard </a:t>
            </a:r>
            <a:r>
              <a:rPr lang="en-US" sz="2100" dirty="0">
                <a:solidFill>
                  <a:prstClr val="black"/>
                </a:solidFill>
                <a:latin typeface="Calibri" panose="020F0502020204030204"/>
              </a:rPr>
              <a:t>for Easy Track </a:t>
            </a:r>
            <a:r>
              <a:rPr lang="en-US" dirty="0">
                <a:solidFill>
                  <a:prstClr val="black"/>
                </a:solidFill>
                <a:latin typeface="Calibri" panose="020F0502020204030204"/>
              </a:rPr>
              <a:t>and Monitoring</a:t>
            </a:r>
          </a:p>
          <a:p>
            <a:pPr marL="257175" indent="-257175" defTabSz="1371600">
              <a:buFont typeface="Arial" panose="020B0604020202020204" pitchFamily="34" charset="0"/>
              <a:buChar char="•"/>
            </a:pPr>
            <a:r>
              <a:rPr lang="en-US" sz="2100" b="1" dirty="0">
                <a:solidFill>
                  <a:srgbClr val="FF0000"/>
                </a:solidFill>
                <a:latin typeface="Calibri" panose="020F0502020204030204"/>
              </a:rPr>
              <a:t>Zero Cost</a:t>
            </a:r>
            <a:r>
              <a:rPr lang="en-US" dirty="0">
                <a:solidFill>
                  <a:prstClr val="black"/>
                </a:solidFill>
                <a:latin typeface="Calibri" panose="020F0502020204030204"/>
              </a:rPr>
              <a:t> Digitalize system using  </a:t>
            </a:r>
            <a:r>
              <a:rPr lang="en-US" sz="2100" dirty="0">
                <a:solidFill>
                  <a:prstClr val="black"/>
                </a:solidFill>
                <a:latin typeface="Calibri" panose="020F0502020204030204"/>
              </a:rPr>
              <a:t>Power Platform</a:t>
            </a:r>
            <a:endParaRPr lang="en-US" dirty="0">
              <a:solidFill>
                <a:prstClr val="black"/>
              </a:solidFill>
              <a:latin typeface="Calibri" panose="020F0502020204030204"/>
            </a:endParaRPr>
          </a:p>
        </p:txBody>
      </p:sp>
      <p:grpSp>
        <p:nvGrpSpPr>
          <p:cNvPr id="257" name="Group 256">
            <a:extLst>
              <a:ext uri="{FF2B5EF4-FFF2-40B4-BE49-F238E27FC236}">
                <a16:creationId xmlns:a16="http://schemas.microsoft.com/office/drawing/2014/main" id="{60F87535-4A73-23BE-3D7E-EBA0B0D4088F}"/>
              </a:ext>
            </a:extLst>
          </p:cNvPr>
          <p:cNvGrpSpPr/>
          <p:nvPr/>
        </p:nvGrpSpPr>
        <p:grpSpPr>
          <a:xfrm>
            <a:off x="5126868" y="7790303"/>
            <a:ext cx="3308901" cy="692498"/>
            <a:chOff x="3229517" y="5074201"/>
            <a:chExt cx="2205934" cy="461665"/>
          </a:xfrm>
        </p:grpSpPr>
        <p:sp>
          <p:nvSpPr>
            <p:cNvPr id="179" name="TextBox 178">
              <a:extLst>
                <a:ext uri="{FF2B5EF4-FFF2-40B4-BE49-F238E27FC236}">
                  <a16:creationId xmlns:a16="http://schemas.microsoft.com/office/drawing/2014/main" id="{628837CE-1FD3-EAC5-E267-528B589B7316}"/>
                </a:ext>
              </a:extLst>
            </p:cNvPr>
            <p:cNvSpPr txBox="1"/>
            <p:nvPr/>
          </p:nvSpPr>
          <p:spPr>
            <a:xfrm>
              <a:off x="3680895" y="5074201"/>
              <a:ext cx="1754556" cy="461665"/>
            </a:xfrm>
            <a:prstGeom prst="rect">
              <a:avLst/>
            </a:prstGeom>
            <a:noFill/>
          </p:spPr>
          <p:txBody>
            <a:bodyPr wrap="square" rtlCol="0">
              <a:spAutoFit/>
            </a:bodyPr>
            <a:lstStyle/>
            <a:p>
              <a:pPr defTabSz="1371600"/>
              <a:r>
                <a:rPr lang="en-US" sz="2100" b="1" dirty="0">
                  <a:solidFill>
                    <a:srgbClr val="FF0000"/>
                  </a:solidFill>
                  <a:latin typeface="Calibri" panose="020F0502020204030204"/>
                </a:rPr>
                <a:t>25 Million </a:t>
              </a:r>
            </a:p>
            <a:p>
              <a:pPr defTabSz="1371600"/>
              <a:r>
                <a:rPr lang="en-US" dirty="0">
                  <a:solidFill>
                    <a:prstClr val="black"/>
                  </a:solidFill>
                  <a:latin typeface="Calibri" panose="020F0502020204030204"/>
                </a:rPr>
                <a:t>To digitize 1 new form</a:t>
              </a:r>
            </a:p>
          </p:txBody>
        </p:sp>
        <p:pic>
          <p:nvPicPr>
            <p:cNvPr id="180" name="Gambar 209">
              <a:extLst>
                <a:ext uri="{FF2B5EF4-FFF2-40B4-BE49-F238E27FC236}">
                  <a16:creationId xmlns:a16="http://schemas.microsoft.com/office/drawing/2014/main" id="{24218E90-A2F7-54AE-D179-FDD7126B77F9}"/>
                </a:ext>
              </a:extLst>
            </p:cNvPr>
            <p:cNvPicPr>
              <a:picLocks noChangeAspect="1"/>
            </p:cNvPicPr>
            <p:nvPr/>
          </p:nvPicPr>
          <p:blipFill>
            <a:blip r:embed="rId20"/>
            <a:stretch>
              <a:fillRect/>
            </a:stretch>
          </p:blipFill>
          <p:spPr>
            <a:xfrm>
              <a:off x="3229517" y="5111089"/>
              <a:ext cx="404261" cy="419603"/>
            </a:xfrm>
            <a:prstGeom prst="rect">
              <a:avLst/>
            </a:prstGeom>
          </p:spPr>
        </p:pic>
      </p:grpSp>
      <p:cxnSp>
        <p:nvCxnSpPr>
          <p:cNvPr id="184" name="Connector: Elbow 163">
            <a:extLst>
              <a:ext uri="{FF2B5EF4-FFF2-40B4-BE49-F238E27FC236}">
                <a16:creationId xmlns:a16="http://schemas.microsoft.com/office/drawing/2014/main" id="{16E46DED-EE06-0683-BDE2-CD47F27A870B}"/>
              </a:ext>
            </a:extLst>
          </p:cNvPr>
          <p:cNvCxnSpPr>
            <a:cxnSpLocks/>
            <a:stCxn id="170" idx="3"/>
            <a:endCxn id="180" idx="1"/>
          </p:cNvCxnSpPr>
          <p:nvPr/>
        </p:nvCxnSpPr>
        <p:spPr>
          <a:xfrm flipV="1">
            <a:off x="4676382" y="8160333"/>
            <a:ext cx="450486" cy="12651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8" name="Picture 187">
            <a:extLst>
              <a:ext uri="{FF2B5EF4-FFF2-40B4-BE49-F238E27FC236}">
                <a16:creationId xmlns:a16="http://schemas.microsoft.com/office/drawing/2014/main" id="{8305D431-D0BB-734B-F96D-BBA963410750}"/>
              </a:ext>
            </a:extLst>
          </p:cNvPr>
          <p:cNvPicPr>
            <a:picLocks noChangeAspect="1"/>
          </p:cNvPicPr>
          <p:nvPr/>
        </p:nvPicPr>
        <p:blipFill>
          <a:blip r:embed="rId21"/>
          <a:stretch>
            <a:fillRect/>
          </a:stretch>
        </p:blipFill>
        <p:spPr>
          <a:xfrm>
            <a:off x="679679" y="8163249"/>
            <a:ext cx="687801" cy="687801"/>
          </a:xfrm>
          <a:prstGeom prst="rect">
            <a:avLst/>
          </a:prstGeom>
        </p:spPr>
      </p:pic>
      <p:grpSp>
        <p:nvGrpSpPr>
          <p:cNvPr id="258" name="Group 257">
            <a:extLst>
              <a:ext uri="{FF2B5EF4-FFF2-40B4-BE49-F238E27FC236}">
                <a16:creationId xmlns:a16="http://schemas.microsoft.com/office/drawing/2014/main" id="{635409AF-A577-835E-EEC2-C01F7D7BE19D}"/>
              </a:ext>
            </a:extLst>
          </p:cNvPr>
          <p:cNvGrpSpPr/>
          <p:nvPr/>
        </p:nvGrpSpPr>
        <p:grpSpPr>
          <a:xfrm>
            <a:off x="5101517" y="8481719"/>
            <a:ext cx="4130133" cy="713721"/>
            <a:chOff x="3212616" y="5654479"/>
            <a:chExt cx="2753422" cy="475814"/>
          </a:xfrm>
        </p:grpSpPr>
        <p:sp>
          <p:nvSpPr>
            <p:cNvPr id="181" name="TextBox 180">
              <a:extLst>
                <a:ext uri="{FF2B5EF4-FFF2-40B4-BE49-F238E27FC236}">
                  <a16:creationId xmlns:a16="http://schemas.microsoft.com/office/drawing/2014/main" id="{9536A3AF-0424-7B23-3BC8-A0A23CAAAFEC}"/>
                </a:ext>
              </a:extLst>
            </p:cNvPr>
            <p:cNvSpPr txBox="1"/>
            <p:nvPr/>
          </p:nvSpPr>
          <p:spPr>
            <a:xfrm>
              <a:off x="3718142" y="5654479"/>
              <a:ext cx="2247896" cy="461665"/>
            </a:xfrm>
            <a:prstGeom prst="rect">
              <a:avLst/>
            </a:prstGeom>
            <a:noFill/>
          </p:spPr>
          <p:txBody>
            <a:bodyPr wrap="square" rtlCol="0">
              <a:spAutoFit/>
            </a:bodyPr>
            <a:lstStyle/>
            <a:p>
              <a:pPr defTabSz="1371600"/>
              <a:r>
                <a:rPr lang="en-US" sz="2100" b="1" dirty="0">
                  <a:solidFill>
                    <a:srgbClr val="FF0000"/>
                  </a:solidFill>
                  <a:latin typeface="Calibri" panose="020F0502020204030204"/>
                </a:rPr>
                <a:t>2,5 Million </a:t>
              </a:r>
            </a:p>
            <a:p>
              <a:pPr defTabSz="1371600"/>
              <a:r>
                <a:rPr lang="en-US" dirty="0">
                  <a:solidFill>
                    <a:prstClr val="black"/>
                  </a:solidFill>
                  <a:latin typeface="Calibri" panose="020F0502020204030204"/>
                </a:rPr>
                <a:t>To pay 1 man days for maintain</a:t>
              </a:r>
            </a:p>
          </p:txBody>
        </p:sp>
        <p:pic>
          <p:nvPicPr>
            <p:cNvPr id="197" name="Picture 196">
              <a:extLst>
                <a:ext uri="{FF2B5EF4-FFF2-40B4-BE49-F238E27FC236}">
                  <a16:creationId xmlns:a16="http://schemas.microsoft.com/office/drawing/2014/main" id="{FE1A5504-C039-730D-245B-AF2DAECA394E}"/>
                </a:ext>
              </a:extLst>
            </p:cNvPr>
            <p:cNvPicPr>
              <a:picLocks noChangeAspect="1"/>
            </p:cNvPicPr>
            <p:nvPr/>
          </p:nvPicPr>
          <p:blipFill>
            <a:blip r:embed="rId22"/>
            <a:stretch>
              <a:fillRect/>
            </a:stretch>
          </p:blipFill>
          <p:spPr>
            <a:xfrm>
              <a:off x="3212616" y="5712576"/>
              <a:ext cx="417717" cy="417717"/>
            </a:xfrm>
            <a:prstGeom prst="rect">
              <a:avLst/>
            </a:prstGeom>
          </p:spPr>
        </p:pic>
      </p:grpSp>
      <p:cxnSp>
        <p:nvCxnSpPr>
          <p:cNvPr id="198" name="Connector: Elbow 163">
            <a:extLst>
              <a:ext uri="{FF2B5EF4-FFF2-40B4-BE49-F238E27FC236}">
                <a16:creationId xmlns:a16="http://schemas.microsoft.com/office/drawing/2014/main" id="{B85D60D1-B9ED-7541-9C4B-37F8ED1DCEEE}"/>
              </a:ext>
            </a:extLst>
          </p:cNvPr>
          <p:cNvCxnSpPr>
            <a:cxnSpLocks/>
            <a:stCxn id="170" idx="3"/>
            <a:endCxn id="197" idx="1"/>
          </p:cNvCxnSpPr>
          <p:nvPr/>
        </p:nvCxnSpPr>
        <p:spPr>
          <a:xfrm>
            <a:off x="4676382" y="8286847"/>
            <a:ext cx="425135" cy="595306"/>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211" name="TextBox 45">
            <a:extLst>
              <a:ext uri="{FF2B5EF4-FFF2-40B4-BE49-F238E27FC236}">
                <a16:creationId xmlns:a16="http://schemas.microsoft.com/office/drawing/2014/main" id="{0ADBFAE6-A745-5546-42BA-DA96C694EB86}"/>
              </a:ext>
            </a:extLst>
          </p:cNvPr>
          <p:cNvSpPr txBox="1"/>
          <p:nvPr/>
        </p:nvSpPr>
        <p:spPr>
          <a:xfrm>
            <a:off x="1409729" y="6332048"/>
            <a:ext cx="3280206" cy="1523494"/>
          </a:xfrm>
          <a:prstGeom prst="rect">
            <a:avLst/>
          </a:prstGeom>
          <a:noFill/>
        </p:spPr>
        <p:txBody>
          <a:bodyPr wrap="square" rtlCol="0">
            <a:spAutoFit/>
          </a:bodyPr>
          <a:lstStyle/>
          <a:p>
            <a:pPr defTabSz="1371600"/>
            <a:r>
              <a:rPr lang="en-US" sz="2100" b="1" dirty="0">
                <a:solidFill>
                  <a:srgbClr val="C00000"/>
                </a:solidFill>
                <a:latin typeface="Calibri" panose="020F0502020204030204"/>
              </a:rPr>
              <a:t>ACCURACY DATA </a:t>
            </a:r>
          </a:p>
          <a:p>
            <a:pPr defTabSz="1371600"/>
            <a:r>
              <a:rPr lang="en-US" dirty="0">
                <a:solidFill>
                  <a:prstClr val="black"/>
                </a:solidFill>
                <a:latin typeface="Calibri" panose="020F0502020204030204"/>
              </a:rPr>
              <a:t>Some form need accuracy of data (ex: Attendance, </a:t>
            </a:r>
            <a:r>
              <a:rPr lang="en-US" dirty="0" err="1">
                <a:solidFill>
                  <a:prstClr val="black"/>
                </a:solidFill>
                <a:latin typeface="Calibri" panose="020F0502020204030204"/>
              </a:rPr>
              <a:t>etc</a:t>
            </a:r>
            <a:r>
              <a:rPr lang="en-US" dirty="0">
                <a:solidFill>
                  <a:prstClr val="black"/>
                </a:solidFill>
                <a:latin typeface="Calibri" panose="020F0502020204030204"/>
              </a:rPr>
              <a:t>) to match with </a:t>
            </a:r>
            <a:r>
              <a:rPr lang="en-US" b="1" dirty="0">
                <a:solidFill>
                  <a:prstClr val="black"/>
                </a:solidFill>
                <a:latin typeface="Calibri" panose="020F0502020204030204"/>
              </a:rPr>
              <a:t>payroll </a:t>
            </a:r>
          </a:p>
          <a:p>
            <a:pPr defTabSz="1371600"/>
            <a:endParaRPr lang="en-US" b="1" dirty="0">
              <a:solidFill>
                <a:prstClr val="black"/>
              </a:solidFill>
              <a:latin typeface="Calibri" panose="020F0502020204030204"/>
            </a:endParaRPr>
          </a:p>
        </p:txBody>
      </p:sp>
      <p:sp>
        <p:nvSpPr>
          <p:cNvPr id="213" name="TextBox 45">
            <a:extLst>
              <a:ext uri="{FF2B5EF4-FFF2-40B4-BE49-F238E27FC236}">
                <a16:creationId xmlns:a16="http://schemas.microsoft.com/office/drawing/2014/main" id="{D2C47444-0FE9-F597-CB4B-D09B88DD903C}"/>
              </a:ext>
            </a:extLst>
          </p:cNvPr>
          <p:cNvSpPr txBox="1"/>
          <p:nvPr/>
        </p:nvSpPr>
        <p:spPr>
          <a:xfrm>
            <a:off x="5101517" y="6970856"/>
            <a:ext cx="3902262" cy="415498"/>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NEED 5 DAYS FOR CORRECTION</a:t>
            </a:r>
          </a:p>
        </p:txBody>
      </p:sp>
      <p:pic>
        <p:nvPicPr>
          <p:cNvPr id="215" name="Picture 214">
            <a:extLst>
              <a:ext uri="{FF2B5EF4-FFF2-40B4-BE49-F238E27FC236}">
                <a16:creationId xmlns:a16="http://schemas.microsoft.com/office/drawing/2014/main" id="{41F887D9-8D17-50B6-CAB9-97E9131B43E5}"/>
              </a:ext>
            </a:extLst>
          </p:cNvPr>
          <p:cNvPicPr>
            <a:picLocks noChangeAspect="1"/>
          </p:cNvPicPr>
          <p:nvPr/>
        </p:nvPicPr>
        <p:blipFill>
          <a:blip r:embed="rId23"/>
          <a:stretch>
            <a:fillRect/>
          </a:stretch>
        </p:blipFill>
        <p:spPr>
          <a:xfrm>
            <a:off x="791284" y="6465241"/>
            <a:ext cx="663713" cy="663713"/>
          </a:xfrm>
          <a:prstGeom prst="rect">
            <a:avLst/>
          </a:prstGeom>
        </p:spPr>
      </p:pic>
      <p:sp>
        <p:nvSpPr>
          <p:cNvPr id="228" name="Rectangle 227">
            <a:extLst>
              <a:ext uri="{FF2B5EF4-FFF2-40B4-BE49-F238E27FC236}">
                <a16:creationId xmlns:a16="http://schemas.microsoft.com/office/drawing/2014/main" id="{00685783-A63E-AFF8-05D4-E734F5995AEF}"/>
              </a:ext>
            </a:extLst>
          </p:cNvPr>
          <p:cNvSpPr/>
          <p:nvPr/>
        </p:nvSpPr>
        <p:spPr>
          <a:xfrm>
            <a:off x="9814898" y="5455976"/>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29" name="TextBox 228">
            <a:extLst>
              <a:ext uri="{FF2B5EF4-FFF2-40B4-BE49-F238E27FC236}">
                <a16:creationId xmlns:a16="http://schemas.microsoft.com/office/drawing/2014/main" id="{67B86922-F035-763E-8150-D51503B3D664}"/>
              </a:ext>
            </a:extLst>
          </p:cNvPr>
          <p:cNvSpPr txBox="1"/>
          <p:nvPr/>
        </p:nvSpPr>
        <p:spPr>
          <a:xfrm>
            <a:off x="9937251" y="5399426"/>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ACTIVITIES</a:t>
            </a:r>
          </a:p>
        </p:txBody>
      </p:sp>
      <p:grpSp>
        <p:nvGrpSpPr>
          <p:cNvPr id="230" name="Group 229">
            <a:extLst>
              <a:ext uri="{FF2B5EF4-FFF2-40B4-BE49-F238E27FC236}">
                <a16:creationId xmlns:a16="http://schemas.microsoft.com/office/drawing/2014/main" id="{A78F0438-CB46-AD6E-D0CD-3BB0F3AD6D0A}"/>
              </a:ext>
            </a:extLst>
          </p:cNvPr>
          <p:cNvGrpSpPr/>
          <p:nvPr/>
        </p:nvGrpSpPr>
        <p:grpSpPr>
          <a:xfrm>
            <a:off x="9565601" y="3866009"/>
            <a:ext cx="1073432" cy="1042817"/>
            <a:chOff x="6340008" y="2574359"/>
            <a:chExt cx="1111281" cy="991486"/>
          </a:xfrm>
        </p:grpSpPr>
        <p:grpSp>
          <p:nvGrpSpPr>
            <p:cNvPr id="231" name="Group 3">
              <a:extLst>
                <a:ext uri="{FF2B5EF4-FFF2-40B4-BE49-F238E27FC236}">
                  <a16:creationId xmlns:a16="http://schemas.microsoft.com/office/drawing/2014/main" id="{FF3098A1-858C-F31A-C224-EB4D44447B33}"/>
                </a:ext>
              </a:extLst>
            </p:cNvPr>
            <p:cNvGrpSpPr/>
            <p:nvPr/>
          </p:nvGrpSpPr>
          <p:grpSpPr>
            <a:xfrm>
              <a:off x="6340008" y="2574359"/>
              <a:ext cx="1111281" cy="991486"/>
              <a:chOff x="0" y="0"/>
              <a:chExt cx="812800" cy="812800"/>
            </a:xfrm>
          </p:grpSpPr>
          <p:sp>
            <p:nvSpPr>
              <p:cNvPr id="233" name="Freeform 4">
                <a:extLst>
                  <a:ext uri="{FF2B5EF4-FFF2-40B4-BE49-F238E27FC236}">
                    <a16:creationId xmlns:a16="http://schemas.microsoft.com/office/drawing/2014/main" id="{E45B200E-DF20-632C-BF37-C232F578F02A}"/>
                  </a:ext>
                </a:extLst>
              </p:cNvPr>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txBody>
              <a:bodyPr/>
              <a:lstStyle/>
              <a:p>
                <a:pPr defTabSz="1371600"/>
                <a:endParaRPr lang="en-US" sz="2700">
                  <a:solidFill>
                    <a:prstClr val="black"/>
                  </a:solidFill>
                  <a:latin typeface="Calibri" panose="020F0502020204030204"/>
                </a:endParaRPr>
              </a:p>
            </p:txBody>
          </p:sp>
          <p:sp>
            <p:nvSpPr>
              <p:cNvPr id="234" name="TextBox 5">
                <a:extLst>
                  <a:ext uri="{FF2B5EF4-FFF2-40B4-BE49-F238E27FC236}">
                    <a16:creationId xmlns:a16="http://schemas.microsoft.com/office/drawing/2014/main" id="{28B80057-F1A9-D579-4A30-6B42609825DA}"/>
                  </a:ext>
                </a:extLst>
              </p:cNvPr>
              <p:cNvSpPr txBox="1"/>
              <p:nvPr/>
            </p:nvSpPr>
            <p:spPr>
              <a:xfrm>
                <a:off x="63500" y="6350"/>
                <a:ext cx="685800" cy="742950"/>
              </a:xfrm>
              <a:prstGeom prst="rect">
                <a:avLst/>
              </a:prstGeom>
            </p:spPr>
            <p:txBody>
              <a:bodyPr lIns="76200" tIns="76200" rIns="76200" bIns="76200" rtlCol="0" anchor="ctr"/>
              <a:lstStyle/>
              <a:p>
                <a:pPr algn="ctr" defTabSz="1371600">
                  <a:lnSpc>
                    <a:spcPts val="3989"/>
                  </a:lnSpc>
                </a:pPr>
                <a:endParaRPr sz="2700">
                  <a:solidFill>
                    <a:prstClr val="black"/>
                  </a:solidFill>
                  <a:latin typeface="Calibri" panose="020F0502020204030204"/>
                </a:endParaRPr>
              </a:p>
            </p:txBody>
          </p:sp>
        </p:grpSp>
        <p:pic>
          <p:nvPicPr>
            <p:cNvPr id="232" name="Graphic 231" descr="Target with solid fill">
              <a:extLst>
                <a:ext uri="{FF2B5EF4-FFF2-40B4-BE49-F238E27FC236}">
                  <a16:creationId xmlns:a16="http://schemas.microsoft.com/office/drawing/2014/main" id="{8E6F5D9E-6A9A-90B5-93DA-05D9361163D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6438448" y="2610162"/>
              <a:ext cx="914400" cy="914400"/>
            </a:xfrm>
            <a:prstGeom prst="rect">
              <a:avLst/>
            </a:prstGeom>
          </p:spPr>
        </p:pic>
      </p:grpSp>
      <p:sp>
        <p:nvSpPr>
          <p:cNvPr id="242" name="TextBox 241">
            <a:extLst>
              <a:ext uri="{FF2B5EF4-FFF2-40B4-BE49-F238E27FC236}">
                <a16:creationId xmlns:a16="http://schemas.microsoft.com/office/drawing/2014/main" id="{00EECB27-D330-59FB-11E2-CFF22872CA7F}"/>
              </a:ext>
            </a:extLst>
          </p:cNvPr>
          <p:cNvSpPr txBox="1"/>
          <p:nvPr/>
        </p:nvSpPr>
        <p:spPr>
          <a:xfrm>
            <a:off x="9399360" y="5864807"/>
            <a:ext cx="8512944" cy="2908489"/>
          </a:xfrm>
          <a:prstGeom prst="rect">
            <a:avLst/>
          </a:prstGeom>
          <a:noFill/>
        </p:spPr>
        <p:txBody>
          <a:bodyPr wrap="square" numCol="3" rtlCol="0">
            <a:spAutoFit/>
          </a:bodyPr>
          <a:lstStyle/>
          <a:p>
            <a:pPr defTabSz="1371600"/>
            <a:r>
              <a:rPr lang="en-US" sz="2100" b="1" dirty="0">
                <a:solidFill>
                  <a:prstClr val="black"/>
                </a:solidFill>
                <a:latin typeface="Calibri" panose="020F0502020204030204"/>
              </a:rPr>
              <a:t>Create :</a:t>
            </a:r>
          </a:p>
          <a:p>
            <a:pPr marL="274320" indent="-274320" defTabSz="1371600">
              <a:buFont typeface="+mj-lt"/>
              <a:buAutoNum type="arabicPeriod"/>
            </a:pPr>
            <a:r>
              <a:rPr lang="en-US" dirty="0">
                <a:solidFill>
                  <a:prstClr val="black"/>
                </a:solidFill>
                <a:latin typeface="Calibri" panose="020F0502020204030204"/>
              </a:rPr>
              <a:t>E-Vehicle Lending</a:t>
            </a:r>
          </a:p>
          <a:p>
            <a:pPr marL="274320" indent="-274320" defTabSz="1371600">
              <a:buFont typeface="+mj-lt"/>
              <a:buAutoNum type="arabicPeriod"/>
            </a:pPr>
            <a:r>
              <a:rPr lang="en-US" dirty="0">
                <a:solidFill>
                  <a:prstClr val="black"/>
                </a:solidFill>
                <a:latin typeface="Calibri" panose="020F0502020204030204"/>
              </a:rPr>
              <a:t>E-Change Day</a:t>
            </a: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r>
              <a:rPr lang="en-US" dirty="0">
                <a:solidFill>
                  <a:prstClr val="black"/>
                </a:solidFill>
                <a:latin typeface="Calibri" panose="020F0502020204030204"/>
              </a:rPr>
              <a:t>E-Document Request</a:t>
            </a:r>
          </a:p>
          <a:p>
            <a:pPr marL="274320" indent="-274320" defTabSz="1371600">
              <a:buFont typeface="+mj-lt"/>
              <a:buAutoNum type="arabicPeriod"/>
            </a:pPr>
            <a:r>
              <a:rPr lang="en-US" dirty="0">
                <a:solidFill>
                  <a:prstClr val="black"/>
                </a:solidFill>
                <a:latin typeface="Calibri" panose="020F0502020204030204"/>
              </a:rPr>
              <a:t>E-Employee Absence</a:t>
            </a: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r>
              <a:rPr lang="en-US" dirty="0">
                <a:solidFill>
                  <a:prstClr val="black"/>
                </a:solidFill>
                <a:latin typeface="Calibri" panose="020F0502020204030204"/>
              </a:rPr>
              <a:t>E-Holiday Work Request</a:t>
            </a:r>
          </a:p>
          <a:p>
            <a:pPr marL="274320" indent="-274320" defTabSz="1371600">
              <a:buFont typeface="+mj-lt"/>
              <a:buAutoNum type="arabicPeriod"/>
            </a:pPr>
            <a:r>
              <a:rPr lang="en-US" dirty="0">
                <a:solidFill>
                  <a:prstClr val="black"/>
                </a:solidFill>
                <a:latin typeface="Calibri" panose="020F0502020204030204"/>
              </a:rPr>
              <a:t>E-ID Card Replacement</a:t>
            </a:r>
          </a:p>
          <a:p>
            <a:pPr marL="342900" indent="-342900" defTabSz="1371600">
              <a:buFont typeface="+mj-lt"/>
              <a:buAutoNum type="arabicPeriod" startAt="3"/>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p:txBody>
      </p:sp>
      <p:sp>
        <p:nvSpPr>
          <p:cNvPr id="243" name="TextBox 242">
            <a:extLst>
              <a:ext uri="{FF2B5EF4-FFF2-40B4-BE49-F238E27FC236}">
                <a16:creationId xmlns:a16="http://schemas.microsoft.com/office/drawing/2014/main" id="{8364D3C0-545C-1CBF-79B0-B4EE2088F4A9}"/>
              </a:ext>
            </a:extLst>
          </p:cNvPr>
          <p:cNvSpPr txBox="1"/>
          <p:nvPr/>
        </p:nvSpPr>
        <p:spPr>
          <a:xfrm>
            <a:off x="9393408" y="6791930"/>
            <a:ext cx="7180932" cy="369332"/>
          </a:xfrm>
          <a:prstGeom prst="rect">
            <a:avLst/>
          </a:prstGeom>
          <a:noFill/>
        </p:spPr>
        <p:txBody>
          <a:bodyPr wrap="square" rtlCol="0">
            <a:spAutoFit/>
          </a:bodyPr>
          <a:lstStyle/>
          <a:p>
            <a:pPr defTabSz="1371600"/>
            <a:r>
              <a:rPr lang="en-US" dirty="0">
                <a:solidFill>
                  <a:prstClr val="black"/>
                </a:solidFill>
                <a:latin typeface="Calibri" panose="020F0502020204030204"/>
              </a:rPr>
              <a:t>7.  E-Mutation	    8.  E-Access</a:t>
            </a:r>
            <a:endParaRPr lang="en-US" sz="2400" dirty="0">
              <a:solidFill>
                <a:prstClr val="black"/>
              </a:solidFill>
              <a:latin typeface="Calibri" panose="020F0502020204030204"/>
            </a:endParaRPr>
          </a:p>
        </p:txBody>
      </p:sp>
      <p:sp>
        <p:nvSpPr>
          <p:cNvPr id="244" name="TextBox 243">
            <a:extLst>
              <a:ext uri="{FF2B5EF4-FFF2-40B4-BE49-F238E27FC236}">
                <a16:creationId xmlns:a16="http://schemas.microsoft.com/office/drawing/2014/main" id="{87E490B0-21BD-0B57-B87C-849078A3DCA9}"/>
              </a:ext>
            </a:extLst>
          </p:cNvPr>
          <p:cNvSpPr txBox="1"/>
          <p:nvPr/>
        </p:nvSpPr>
        <p:spPr>
          <a:xfrm>
            <a:off x="11704409" y="7331379"/>
            <a:ext cx="2168708" cy="923330"/>
          </a:xfrm>
          <a:prstGeom prst="rect">
            <a:avLst/>
          </a:prstGeom>
          <a:noFill/>
        </p:spPr>
        <p:txBody>
          <a:bodyPr wrap="square" rtlCol="0">
            <a:spAutoFit/>
          </a:bodyPr>
          <a:lstStyle/>
          <a:p>
            <a:pPr defTabSz="1371600"/>
            <a:r>
              <a:rPr lang="en-US" dirty="0">
                <a:solidFill>
                  <a:prstClr val="black"/>
                </a:solidFill>
                <a:latin typeface="Calibri" panose="020F0502020204030204"/>
              </a:rPr>
              <a:t>Create Documentation</a:t>
            </a:r>
          </a:p>
          <a:p>
            <a:pPr defTabSz="1371600"/>
            <a:r>
              <a:rPr lang="en-US" dirty="0">
                <a:solidFill>
                  <a:prstClr val="black"/>
                </a:solidFill>
                <a:latin typeface="Calibri" panose="020F0502020204030204"/>
              </a:rPr>
              <a:t>(manual book)</a:t>
            </a:r>
          </a:p>
        </p:txBody>
      </p:sp>
      <p:pic>
        <p:nvPicPr>
          <p:cNvPr id="245" name="Picture 244">
            <a:extLst>
              <a:ext uri="{FF2B5EF4-FFF2-40B4-BE49-F238E27FC236}">
                <a16:creationId xmlns:a16="http://schemas.microsoft.com/office/drawing/2014/main" id="{C6B65647-F692-12F2-CAAC-E98F211B11C2}"/>
              </a:ext>
            </a:extLst>
          </p:cNvPr>
          <p:cNvPicPr>
            <a:picLocks noChangeAspect="1"/>
          </p:cNvPicPr>
          <p:nvPr/>
        </p:nvPicPr>
        <p:blipFill>
          <a:blip r:embed="rId26"/>
          <a:stretch>
            <a:fillRect/>
          </a:stretch>
        </p:blipFill>
        <p:spPr>
          <a:xfrm>
            <a:off x="13842601" y="7305220"/>
            <a:ext cx="2495156" cy="1001996"/>
          </a:xfrm>
          <a:prstGeom prst="rect">
            <a:avLst/>
          </a:prstGeom>
          <a:effectLst>
            <a:outerShdw blurRad="63500" sx="102000" sy="102000" algn="ctr" rotWithShape="0">
              <a:prstClr val="black">
                <a:alpha val="40000"/>
              </a:prstClr>
            </a:outerShdw>
          </a:effectLst>
        </p:spPr>
      </p:pic>
      <p:sp>
        <p:nvSpPr>
          <p:cNvPr id="246" name="TextBox 245">
            <a:extLst>
              <a:ext uri="{FF2B5EF4-FFF2-40B4-BE49-F238E27FC236}">
                <a16:creationId xmlns:a16="http://schemas.microsoft.com/office/drawing/2014/main" id="{83CBDFDE-C940-403F-9CE3-93528BC48FD0}"/>
              </a:ext>
            </a:extLst>
          </p:cNvPr>
          <p:cNvSpPr txBox="1"/>
          <p:nvPr/>
        </p:nvSpPr>
        <p:spPr>
          <a:xfrm>
            <a:off x="16372205" y="7506414"/>
            <a:ext cx="1918925" cy="646331"/>
          </a:xfrm>
          <a:prstGeom prst="rect">
            <a:avLst/>
          </a:prstGeom>
          <a:noFill/>
        </p:spPr>
        <p:txBody>
          <a:bodyPr wrap="square" rtlCol="0">
            <a:spAutoFit/>
          </a:bodyPr>
          <a:lstStyle/>
          <a:p>
            <a:pPr defTabSz="1371600"/>
            <a:r>
              <a:rPr lang="en-US" dirty="0">
                <a:solidFill>
                  <a:prstClr val="black"/>
                </a:solidFill>
                <a:latin typeface="Calibri" panose="020F0502020204030204"/>
              </a:rPr>
              <a:t>Create Visualization</a:t>
            </a:r>
          </a:p>
        </p:txBody>
      </p:sp>
      <p:pic>
        <p:nvPicPr>
          <p:cNvPr id="247" name="Picture 246">
            <a:extLst>
              <a:ext uri="{FF2B5EF4-FFF2-40B4-BE49-F238E27FC236}">
                <a16:creationId xmlns:a16="http://schemas.microsoft.com/office/drawing/2014/main" id="{6273DE05-2417-38B2-F3CB-566EAE2DD8C9}"/>
              </a:ext>
            </a:extLst>
          </p:cNvPr>
          <p:cNvPicPr>
            <a:picLocks noChangeAspect="1"/>
          </p:cNvPicPr>
          <p:nvPr/>
        </p:nvPicPr>
        <p:blipFill>
          <a:blip r:embed="rId27"/>
          <a:stretch>
            <a:fillRect/>
          </a:stretch>
        </p:blipFill>
        <p:spPr>
          <a:xfrm>
            <a:off x="9503513" y="7305219"/>
            <a:ext cx="2212238" cy="1002762"/>
          </a:xfrm>
          <a:prstGeom prst="rect">
            <a:avLst/>
          </a:prstGeom>
          <a:effectLst>
            <a:outerShdw blurRad="63500" sx="102000" sy="102000" algn="ctr" rotWithShape="0">
              <a:prstClr val="black">
                <a:alpha val="40000"/>
              </a:prstClr>
            </a:outerShdw>
          </a:effectLst>
        </p:spPr>
      </p:pic>
      <p:pic>
        <p:nvPicPr>
          <p:cNvPr id="249" name="Graphic 248" descr="Badge 4 with solid fill">
            <a:extLst>
              <a:ext uri="{FF2B5EF4-FFF2-40B4-BE49-F238E27FC236}">
                <a16:creationId xmlns:a16="http://schemas.microsoft.com/office/drawing/2014/main" id="{D957A60F-BF6B-297B-EC60-2D7B5794DCF1}"/>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rcRect/>
          <a:stretch/>
        </p:blipFill>
        <p:spPr>
          <a:xfrm>
            <a:off x="9306563" y="5288274"/>
            <a:ext cx="685800" cy="685800"/>
          </a:xfrm>
          <a:prstGeom prst="rect">
            <a:avLst/>
          </a:prstGeom>
        </p:spPr>
      </p:pic>
      <p:grpSp>
        <p:nvGrpSpPr>
          <p:cNvPr id="149" name="Group 148">
            <a:extLst>
              <a:ext uri="{FF2B5EF4-FFF2-40B4-BE49-F238E27FC236}">
                <a16:creationId xmlns:a16="http://schemas.microsoft.com/office/drawing/2014/main" id="{11C7599F-A825-3AA5-7703-0310C03AA19C}"/>
              </a:ext>
            </a:extLst>
          </p:cNvPr>
          <p:cNvGrpSpPr/>
          <p:nvPr/>
        </p:nvGrpSpPr>
        <p:grpSpPr>
          <a:xfrm>
            <a:off x="217205" y="3382106"/>
            <a:ext cx="3323052" cy="685800"/>
            <a:chOff x="288550" y="2228844"/>
            <a:chExt cx="2215368" cy="457200"/>
          </a:xfrm>
        </p:grpSpPr>
        <p:sp>
          <p:nvSpPr>
            <p:cNvPr id="138" name="Rectangle 137">
              <a:extLst>
                <a:ext uri="{FF2B5EF4-FFF2-40B4-BE49-F238E27FC236}">
                  <a16:creationId xmlns:a16="http://schemas.microsoft.com/office/drawing/2014/main" id="{91DA3D47-1556-4F70-14E1-88786EA26D38}"/>
                </a:ext>
              </a:extLst>
            </p:cNvPr>
            <p:cNvSpPr/>
            <p:nvPr/>
          </p:nvSpPr>
          <p:spPr>
            <a:xfrm>
              <a:off x="617189" y="2349566"/>
              <a:ext cx="1886729" cy="216481"/>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144" name="Graphic 143" descr="Badge 1 with solid fill">
              <a:extLst>
                <a:ext uri="{FF2B5EF4-FFF2-40B4-BE49-F238E27FC236}">
                  <a16:creationId xmlns:a16="http://schemas.microsoft.com/office/drawing/2014/main" id="{97FE1305-D73F-DCCE-D41C-A85DF7B9BA98}"/>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288550" y="2228844"/>
              <a:ext cx="457200" cy="457200"/>
            </a:xfrm>
            <a:prstGeom prst="rect">
              <a:avLst/>
            </a:prstGeom>
          </p:spPr>
        </p:pic>
      </p:grpSp>
      <p:sp>
        <p:nvSpPr>
          <p:cNvPr id="137" name="TextBox 136">
            <a:extLst>
              <a:ext uri="{FF2B5EF4-FFF2-40B4-BE49-F238E27FC236}">
                <a16:creationId xmlns:a16="http://schemas.microsoft.com/office/drawing/2014/main" id="{FF62337A-57D4-22BC-1182-A1FA5E35D793}"/>
              </a:ext>
            </a:extLst>
          </p:cNvPr>
          <p:cNvSpPr txBox="1"/>
          <p:nvPr/>
        </p:nvSpPr>
        <p:spPr>
          <a:xfrm>
            <a:off x="832517" y="3502359"/>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CURRENT CONDITION</a:t>
            </a:r>
          </a:p>
        </p:txBody>
      </p:sp>
      <p:sp>
        <p:nvSpPr>
          <p:cNvPr id="250" name="TextBox 249">
            <a:extLst>
              <a:ext uri="{FF2B5EF4-FFF2-40B4-BE49-F238E27FC236}">
                <a16:creationId xmlns:a16="http://schemas.microsoft.com/office/drawing/2014/main" id="{DB7D223E-7D9A-C1EF-C4AD-78BB5A049BEA}"/>
              </a:ext>
            </a:extLst>
          </p:cNvPr>
          <p:cNvSpPr txBox="1"/>
          <p:nvPr/>
        </p:nvSpPr>
        <p:spPr>
          <a:xfrm>
            <a:off x="6114887" y="2703777"/>
            <a:ext cx="2296497" cy="415498"/>
          </a:xfrm>
          <a:prstGeom prst="rect">
            <a:avLst/>
          </a:prstGeom>
          <a:noFill/>
        </p:spPr>
        <p:txBody>
          <a:bodyPr wrap="square" rtlCol="0">
            <a:spAutoFit/>
          </a:bodyPr>
          <a:lstStyle/>
          <a:p>
            <a:pPr defTabSz="1371600"/>
            <a:endParaRPr lang="en-US" sz="2100" b="1" dirty="0">
              <a:solidFill>
                <a:srgbClr val="203864"/>
              </a:solidFill>
              <a:latin typeface="Calibri" panose="020F0502020204030204"/>
            </a:endParaRPr>
          </a:p>
        </p:txBody>
      </p:sp>
      <p:sp>
        <p:nvSpPr>
          <p:cNvPr id="251" name="TextBox 250">
            <a:extLst>
              <a:ext uri="{FF2B5EF4-FFF2-40B4-BE49-F238E27FC236}">
                <a16:creationId xmlns:a16="http://schemas.microsoft.com/office/drawing/2014/main" id="{5E208DF5-780B-EC37-A8B0-4BCA0262F16A}"/>
              </a:ext>
            </a:extLst>
          </p:cNvPr>
          <p:cNvSpPr txBox="1"/>
          <p:nvPr/>
        </p:nvSpPr>
        <p:spPr>
          <a:xfrm>
            <a:off x="6196474" y="2631017"/>
            <a:ext cx="2675054" cy="600164"/>
          </a:xfrm>
          <a:prstGeom prst="rect">
            <a:avLst/>
          </a:prstGeom>
          <a:noFill/>
        </p:spPr>
        <p:txBody>
          <a:bodyPr wrap="square" rtlCol="0">
            <a:spAutoFit/>
          </a:bodyPr>
          <a:lstStyle/>
          <a:p>
            <a:pPr defTabSz="1371600"/>
            <a:r>
              <a:rPr lang="en-US" sz="1650" dirty="0">
                <a:solidFill>
                  <a:srgbClr val="203864"/>
                </a:solidFill>
                <a:latin typeface="Calibri" panose="020F0502020204030204"/>
              </a:rPr>
              <a:t>All Form can be accessed in one Page ( DMIA PORTAL )</a:t>
            </a:r>
          </a:p>
        </p:txBody>
      </p:sp>
      <p:sp>
        <p:nvSpPr>
          <p:cNvPr id="252" name="TextBox 251">
            <a:extLst>
              <a:ext uri="{FF2B5EF4-FFF2-40B4-BE49-F238E27FC236}">
                <a16:creationId xmlns:a16="http://schemas.microsoft.com/office/drawing/2014/main" id="{9AC176A2-0529-1E81-0861-4BE2935EEFA5}"/>
              </a:ext>
            </a:extLst>
          </p:cNvPr>
          <p:cNvSpPr txBox="1"/>
          <p:nvPr/>
        </p:nvSpPr>
        <p:spPr>
          <a:xfrm>
            <a:off x="406888" y="4730755"/>
            <a:ext cx="244682"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a:t>
            </a:r>
          </a:p>
        </p:txBody>
      </p:sp>
      <p:sp>
        <p:nvSpPr>
          <p:cNvPr id="253" name="TextBox 252">
            <a:extLst>
              <a:ext uri="{FF2B5EF4-FFF2-40B4-BE49-F238E27FC236}">
                <a16:creationId xmlns:a16="http://schemas.microsoft.com/office/drawing/2014/main" id="{93DB1F8D-9FA5-99A5-2B78-08DAB7EB680C}"/>
              </a:ext>
            </a:extLst>
          </p:cNvPr>
          <p:cNvSpPr txBox="1"/>
          <p:nvPr/>
        </p:nvSpPr>
        <p:spPr>
          <a:xfrm>
            <a:off x="354776" y="6613632"/>
            <a:ext cx="418781"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II</a:t>
            </a:r>
          </a:p>
        </p:txBody>
      </p:sp>
      <p:sp>
        <p:nvSpPr>
          <p:cNvPr id="254" name="TextBox 253">
            <a:extLst>
              <a:ext uri="{FF2B5EF4-FFF2-40B4-BE49-F238E27FC236}">
                <a16:creationId xmlns:a16="http://schemas.microsoft.com/office/drawing/2014/main" id="{1293340C-7558-837F-C74B-02724E6ADD40}"/>
              </a:ext>
            </a:extLst>
          </p:cNvPr>
          <p:cNvSpPr txBox="1"/>
          <p:nvPr/>
        </p:nvSpPr>
        <p:spPr>
          <a:xfrm>
            <a:off x="321365" y="8296038"/>
            <a:ext cx="556740"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III</a:t>
            </a:r>
          </a:p>
        </p:txBody>
      </p:sp>
      <p:cxnSp>
        <p:nvCxnSpPr>
          <p:cNvPr id="260" name="Straight Connector 259">
            <a:extLst>
              <a:ext uri="{FF2B5EF4-FFF2-40B4-BE49-F238E27FC236}">
                <a16:creationId xmlns:a16="http://schemas.microsoft.com/office/drawing/2014/main" id="{C0F0F39A-ED3E-72F2-3852-E97BD23F91CE}"/>
              </a:ext>
            </a:extLst>
          </p:cNvPr>
          <p:cNvCxnSpPr>
            <a:cxnSpLocks/>
          </p:cNvCxnSpPr>
          <p:nvPr/>
        </p:nvCxnSpPr>
        <p:spPr>
          <a:xfrm>
            <a:off x="1" y="774066"/>
            <a:ext cx="18414749" cy="0"/>
          </a:xfrm>
          <a:prstGeom prst="line">
            <a:avLst/>
          </a:prstGeom>
        </p:spPr>
        <p:style>
          <a:lnRef idx="1">
            <a:schemeClr val="accent2"/>
          </a:lnRef>
          <a:fillRef idx="0">
            <a:schemeClr val="accent2"/>
          </a:fillRef>
          <a:effectRef idx="0">
            <a:schemeClr val="accent2"/>
          </a:effectRef>
          <a:fontRef idx="minor">
            <a:schemeClr val="tx1"/>
          </a:fontRef>
        </p:style>
      </p:cxnSp>
      <p:sp>
        <p:nvSpPr>
          <p:cNvPr id="263" name="Rectangle: Rounded Corners 262">
            <a:hlinkClick r:id="rId32" action="ppaction://hlinksldjump"/>
            <a:extLst>
              <a:ext uri="{FF2B5EF4-FFF2-40B4-BE49-F238E27FC236}">
                <a16:creationId xmlns:a16="http://schemas.microsoft.com/office/drawing/2014/main" id="{88DD840B-09AC-C520-8CAB-D6B76F651CCD}"/>
              </a:ext>
            </a:extLst>
          </p:cNvPr>
          <p:cNvSpPr/>
          <p:nvPr/>
        </p:nvSpPr>
        <p:spPr>
          <a:xfrm>
            <a:off x="1461722" y="5235462"/>
            <a:ext cx="1157973" cy="235776"/>
          </a:xfrm>
          <a:prstGeom prst="roundRect">
            <a:avLst/>
          </a:prstGeom>
          <a:solidFill>
            <a:srgbClr val="203864"/>
          </a:solidFill>
          <a:ln>
            <a:solidFill>
              <a:srgbClr val="F4F2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US" sz="1050" dirty="0">
                <a:solidFill>
                  <a:prstClr val="white"/>
                </a:solidFill>
                <a:latin typeface="Calibri" panose="020F0502020204030204"/>
              </a:rPr>
              <a:t>CLICK DETAIL</a:t>
            </a:r>
          </a:p>
        </p:txBody>
      </p:sp>
      <p:cxnSp>
        <p:nvCxnSpPr>
          <p:cNvPr id="4" name="Connector: Elbow 163">
            <a:extLst>
              <a:ext uri="{FF2B5EF4-FFF2-40B4-BE49-F238E27FC236}">
                <a16:creationId xmlns:a16="http://schemas.microsoft.com/office/drawing/2014/main" id="{D8BBCE3E-2542-3396-1937-2F6F4F8B27C9}"/>
              </a:ext>
            </a:extLst>
          </p:cNvPr>
          <p:cNvCxnSpPr>
            <a:cxnSpLocks/>
            <a:stCxn id="211" idx="3"/>
            <a:endCxn id="213" idx="1"/>
          </p:cNvCxnSpPr>
          <p:nvPr/>
        </p:nvCxnSpPr>
        <p:spPr>
          <a:xfrm>
            <a:off x="4689935" y="7093795"/>
            <a:ext cx="411582" cy="84810"/>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63">
            <a:extLst>
              <a:ext uri="{FF2B5EF4-FFF2-40B4-BE49-F238E27FC236}">
                <a16:creationId xmlns:a16="http://schemas.microsoft.com/office/drawing/2014/main" id="{C9DBD006-7CFC-2619-04ED-4FB841EBE920}"/>
              </a:ext>
            </a:extLst>
          </p:cNvPr>
          <p:cNvCxnSpPr>
            <a:cxnSpLocks/>
            <a:stCxn id="211" idx="3"/>
          </p:cNvCxnSpPr>
          <p:nvPr/>
        </p:nvCxnSpPr>
        <p:spPr>
          <a:xfrm flipV="1">
            <a:off x="4689935" y="6709667"/>
            <a:ext cx="424865" cy="3841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45">
            <a:extLst>
              <a:ext uri="{FF2B5EF4-FFF2-40B4-BE49-F238E27FC236}">
                <a16:creationId xmlns:a16="http://schemas.microsoft.com/office/drawing/2014/main" id="{482E6B97-EF24-A829-BB2D-AE270C9FDD4A}"/>
              </a:ext>
            </a:extLst>
          </p:cNvPr>
          <p:cNvSpPr txBox="1"/>
          <p:nvPr/>
        </p:nvSpPr>
        <p:spPr>
          <a:xfrm>
            <a:off x="5101517" y="6370670"/>
            <a:ext cx="3746313" cy="415498"/>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Many Payroll miscalculation </a:t>
            </a:r>
          </a:p>
        </p:txBody>
      </p:sp>
    </p:spTree>
    <p:extLst>
      <p:ext uri="{BB962C8B-B14F-4D97-AF65-F5344CB8AC3E}">
        <p14:creationId xmlns:p14="http://schemas.microsoft.com/office/powerpoint/2010/main" val="288534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3352" y="-1250340"/>
            <a:ext cx="7138565" cy="10112366"/>
            <a:chOff x="0" y="0"/>
            <a:chExt cx="1880116" cy="2663339"/>
          </a:xfrm>
        </p:grpSpPr>
        <p:sp>
          <p:nvSpPr>
            <p:cNvPr id="3" name="Freeform 3"/>
            <p:cNvSpPr/>
            <p:nvPr/>
          </p:nvSpPr>
          <p:spPr>
            <a:xfrm>
              <a:off x="0" y="0"/>
              <a:ext cx="1880116" cy="2663339"/>
            </a:xfrm>
            <a:custGeom>
              <a:avLst/>
              <a:gdLst/>
              <a:ahLst/>
              <a:cxnLst/>
              <a:rect l="l" t="t" r="r" b="b"/>
              <a:pathLst>
                <a:path w="1880116" h="2663339">
                  <a:moveTo>
                    <a:pt x="108452" y="0"/>
                  </a:moveTo>
                  <a:lnTo>
                    <a:pt x="1771664" y="0"/>
                  </a:lnTo>
                  <a:cubicBezTo>
                    <a:pt x="1800427" y="0"/>
                    <a:pt x="1828012" y="11426"/>
                    <a:pt x="1848351" y="31765"/>
                  </a:cubicBezTo>
                  <a:cubicBezTo>
                    <a:pt x="1868690" y="52104"/>
                    <a:pt x="1880116" y="79689"/>
                    <a:pt x="1880116" y="108452"/>
                  </a:cubicBezTo>
                  <a:lnTo>
                    <a:pt x="1880116" y="2554887"/>
                  </a:lnTo>
                  <a:cubicBezTo>
                    <a:pt x="1880116" y="2614784"/>
                    <a:pt x="1831560" y="2663339"/>
                    <a:pt x="1771664" y="2663339"/>
                  </a:cubicBezTo>
                  <a:lnTo>
                    <a:pt x="108452" y="2663339"/>
                  </a:lnTo>
                  <a:cubicBezTo>
                    <a:pt x="48556" y="2663339"/>
                    <a:pt x="0" y="2614784"/>
                    <a:pt x="0" y="2554887"/>
                  </a:cubicBezTo>
                  <a:lnTo>
                    <a:pt x="0" y="108452"/>
                  </a:lnTo>
                  <a:cubicBezTo>
                    <a:pt x="0" y="48556"/>
                    <a:pt x="48556" y="0"/>
                    <a:pt x="108452"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1880116" cy="270143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599083" y="2398764"/>
            <a:ext cx="295794" cy="1147761"/>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TextBox 11"/>
          <p:cNvSpPr txBox="1"/>
          <p:nvPr/>
        </p:nvSpPr>
        <p:spPr>
          <a:xfrm>
            <a:off x="9113300" y="2427629"/>
            <a:ext cx="8541676" cy="1118896"/>
          </a:xfrm>
          <a:prstGeom prst="rect">
            <a:avLst/>
          </a:prstGeom>
        </p:spPr>
        <p:txBody>
          <a:bodyPr lIns="0" tIns="0" rIns="0" bIns="0" rtlCol="0" anchor="t">
            <a:spAutoFit/>
          </a:bodyPr>
          <a:lstStyle/>
          <a:p>
            <a:pPr algn="l">
              <a:lnSpc>
                <a:spcPts val="8614"/>
              </a:lnSpc>
            </a:pPr>
            <a:r>
              <a:rPr lang="en-US" sz="7200" b="1" dirty="0">
                <a:solidFill>
                  <a:srgbClr val="0C8EB6"/>
                </a:solidFill>
                <a:latin typeface="Poppins Bold"/>
                <a:ea typeface="Poppins Bold"/>
                <a:cs typeface="Poppins Bold"/>
                <a:sym typeface="Poppins Bold"/>
              </a:rPr>
              <a:t>SDLC </a:t>
            </a:r>
            <a:r>
              <a:rPr lang="en-US" sz="5400" b="1" dirty="0" err="1">
                <a:solidFill>
                  <a:srgbClr val="0C8EB6"/>
                </a:solidFill>
                <a:latin typeface="Poppins Bold"/>
                <a:ea typeface="Poppins Bold"/>
                <a:cs typeface="Poppins Bold"/>
                <a:sym typeface="Poppins Bold"/>
              </a:rPr>
              <a:t>Methode</a:t>
            </a:r>
            <a:endParaRPr lang="en-US" sz="7200" b="1" dirty="0">
              <a:solidFill>
                <a:srgbClr val="0C8EB6"/>
              </a:solidFill>
              <a:latin typeface="Poppins Bold"/>
              <a:ea typeface="Poppins Bold"/>
              <a:cs typeface="Poppins Bold"/>
              <a:sym typeface="Poppins Bold"/>
            </a:endParaRPr>
          </a:p>
        </p:txBody>
      </p:sp>
      <p:sp>
        <p:nvSpPr>
          <p:cNvPr id="12" name="TextBox 12"/>
          <p:cNvSpPr txBox="1"/>
          <p:nvPr/>
        </p:nvSpPr>
        <p:spPr>
          <a:xfrm>
            <a:off x="9699268" y="4408643"/>
            <a:ext cx="7369739" cy="4087657"/>
          </a:xfrm>
          <a:prstGeom prst="rect">
            <a:avLst/>
          </a:prstGeom>
        </p:spPr>
        <p:txBody>
          <a:bodyPr lIns="0" tIns="0" rIns="0" bIns="0" rtlCol="0" anchor="t">
            <a:spAutoFit/>
          </a:bodyPr>
          <a:lstStyle/>
          <a:p>
            <a:pPr algn="just">
              <a:lnSpc>
                <a:spcPct val="150000"/>
              </a:lnSpc>
            </a:pPr>
            <a:r>
              <a:rPr lang="en-US" sz="2240" dirty="0" err="1">
                <a:solidFill>
                  <a:srgbClr val="0C8EB6"/>
                </a:solidFill>
                <a:latin typeface="Poppins"/>
                <a:ea typeface="Poppins"/>
                <a:cs typeface="Poppins"/>
                <a:sym typeface="Poppins"/>
              </a:rPr>
              <a:t>Dalam</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mewujudkan</a:t>
            </a:r>
            <a:r>
              <a:rPr lang="en-US" sz="2240" dirty="0">
                <a:solidFill>
                  <a:srgbClr val="0C8EB6"/>
                </a:solidFill>
                <a:latin typeface="Poppins"/>
                <a:ea typeface="Poppins"/>
                <a:cs typeface="Poppins"/>
                <a:sym typeface="Poppins"/>
              </a:rPr>
              <a:t> SHS </a:t>
            </a:r>
            <a:r>
              <a:rPr lang="en-US" sz="2240" dirty="0" err="1">
                <a:solidFill>
                  <a:srgbClr val="0C8EB6"/>
                </a:solidFill>
                <a:latin typeface="Poppins"/>
                <a:ea typeface="Poppins"/>
                <a:cs typeface="Poppins"/>
                <a:sym typeface="Poppins"/>
              </a:rPr>
              <a:t>ada</a:t>
            </a:r>
            <a:r>
              <a:rPr lang="en-US" sz="2240" dirty="0">
                <a:solidFill>
                  <a:srgbClr val="0C8EB6"/>
                </a:solidFill>
                <a:latin typeface="Poppins"/>
                <a:ea typeface="Poppins"/>
                <a:cs typeface="Poppins"/>
                <a:sym typeface="Poppins"/>
              </a:rPr>
              <a:t> beberapa </a:t>
            </a:r>
            <a:r>
              <a:rPr lang="en-US" sz="2240" dirty="0" err="1">
                <a:solidFill>
                  <a:srgbClr val="0C8EB6"/>
                </a:solidFill>
                <a:latin typeface="Poppins"/>
                <a:ea typeface="Poppins"/>
                <a:cs typeface="Poppins"/>
                <a:sym typeface="Poppins"/>
              </a:rPr>
              <a:t>tahapan</a:t>
            </a:r>
            <a:r>
              <a:rPr lang="en-US" sz="2240" dirty="0">
                <a:solidFill>
                  <a:srgbClr val="0C8EB6"/>
                </a:solidFill>
                <a:latin typeface="Poppins"/>
                <a:ea typeface="Poppins"/>
                <a:cs typeface="Poppins"/>
                <a:sym typeface="Poppins"/>
              </a:rPr>
              <a:t> yang </a:t>
            </a:r>
            <a:r>
              <a:rPr lang="en-US" sz="2240" dirty="0" err="1">
                <a:solidFill>
                  <a:srgbClr val="0C8EB6"/>
                </a:solidFill>
                <a:latin typeface="Poppins"/>
                <a:ea typeface="Poppins"/>
                <a:cs typeface="Poppins"/>
                <a:sym typeface="Poppins"/>
              </a:rPr>
              <a:t>dilakukan</a:t>
            </a:r>
            <a:r>
              <a:rPr lang="en-US" sz="2240" dirty="0">
                <a:solidFill>
                  <a:srgbClr val="0C8EB6"/>
                </a:solidFill>
                <a:latin typeface="Poppins"/>
                <a:ea typeface="Poppins"/>
                <a:cs typeface="Poppins"/>
                <a:sym typeface="Poppins"/>
              </a:rPr>
              <a:t> sebelumnya, </a:t>
            </a:r>
            <a:r>
              <a:rPr lang="en-US" sz="2240" dirty="0" err="1">
                <a:solidFill>
                  <a:srgbClr val="0C8EB6"/>
                </a:solidFill>
                <a:latin typeface="Poppins"/>
                <a:ea typeface="Poppins"/>
                <a:cs typeface="Poppins"/>
                <a:sym typeface="Poppins"/>
              </a:rPr>
              <a:t>yaitu</a:t>
            </a:r>
            <a:r>
              <a:rPr lang="en-US" sz="2240" dirty="0">
                <a:solidFill>
                  <a:srgbClr val="0C8EB6"/>
                </a:solidFill>
                <a:latin typeface="Poppins"/>
                <a:ea typeface="Poppins"/>
                <a:cs typeface="Poppins"/>
                <a:sym typeface="Poppins"/>
              </a:rPr>
              <a:t> :</a:t>
            </a:r>
          </a:p>
          <a:p>
            <a:pPr algn="just">
              <a:lnSpc>
                <a:spcPct val="150000"/>
              </a:lnSpc>
            </a:pP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Perencanaan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Analisis</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Perancangan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Penerapan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a:solidFill>
                  <a:srgbClr val="0C8EB6"/>
                </a:solidFill>
                <a:latin typeface="Poppins"/>
                <a:ea typeface="Poppins"/>
                <a:cs typeface="Poppins"/>
                <a:sym typeface="Poppins"/>
              </a:rPr>
              <a:t>Penggunaan dan </a:t>
            </a:r>
            <a:r>
              <a:rPr lang="en-US" sz="2240" dirty="0" err="1">
                <a:solidFill>
                  <a:srgbClr val="0C8EB6"/>
                </a:solidFill>
                <a:latin typeface="Poppins"/>
                <a:ea typeface="Poppins"/>
                <a:cs typeface="Poppins"/>
                <a:sym typeface="Poppins"/>
              </a:rPr>
              <a:t>Pemliharaan</a:t>
            </a:r>
            <a:endParaRPr lang="en-US" sz="2240" dirty="0">
              <a:solidFill>
                <a:srgbClr val="0C8EB6"/>
              </a:solidFill>
              <a:latin typeface="Poppins"/>
              <a:ea typeface="Poppins"/>
              <a:cs typeface="Poppins"/>
              <a:sym typeface="Poppins"/>
            </a:endParaRPr>
          </a:p>
        </p:txBody>
      </p:sp>
      <p:sp>
        <p:nvSpPr>
          <p:cNvPr id="13" name="TextBox 13"/>
          <p:cNvSpPr txBox="1"/>
          <p:nvPr/>
        </p:nvSpPr>
        <p:spPr>
          <a:xfrm>
            <a:off x="1687743" y="711008"/>
            <a:ext cx="3366162" cy="414088"/>
          </a:xfrm>
          <a:prstGeom prst="rect">
            <a:avLst/>
          </a:prstGeom>
        </p:spPr>
        <p:txBody>
          <a:bodyPr lIns="0" tIns="0" rIns="0" bIns="0" rtlCol="0" anchor="t">
            <a:spAutoFit/>
          </a:bodyPr>
          <a:lstStyle/>
          <a:p>
            <a:pPr algn="l">
              <a:lnSpc>
                <a:spcPts val="3393"/>
              </a:lnSpc>
            </a:pPr>
            <a:r>
              <a:rPr lang="en-US" sz="2424" b="1" dirty="0">
                <a:solidFill>
                  <a:srgbClr val="FFFFFF"/>
                </a:solidFill>
                <a:latin typeface="Poppins Bold"/>
                <a:ea typeface="Poppins Bold"/>
                <a:cs typeface="Poppins Bold"/>
                <a:sym typeface="Poppins Bold"/>
              </a:rPr>
              <a:t>Smart HR System</a:t>
            </a:r>
          </a:p>
        </p:txBody>
      </p:sp>
      <p:pic>
        <p:nvPicPr>
          <p:cNvPr id="3074" name="Picture 2" descr="Improvement Success Planning Ideas Research">
            <a:extLst>
              <a:ext uri="{FF2B5EF4-FFF2-40B4-BE49-F238E27FC236}">
                <a16:creationId xmlns:a16="http://schemas.microsoft.com/office/drawing/2014/main" id="{9DC75552-EB35-4778-AE3A-37AF15C43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93" y="2533516"/>
            <a:ext cx="6440668" cy="4876800"/>
          </a:xfrm>
          <a:prstGeom prst="rect">
            <a:avLst/>
          </a:prstGeom>
          <a:noFill/>
          <a:ln>
            <a:solidFill>
              <a:schemeClr val="bg1">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Rectangle: Rounded Corners 21">
            <a:hlinkClick r:id="rId5" action="ppaction://hlinksldjump"/>
            <a:extLst>
              <a:ext uri="{FF2B5EF4-FFF2-40B4-BE49-F238E27FC236}">
                <a16:creationId xmlns:a16="http://schemas.microsoft.com/office/drawing/2014/main" id="{5D346799-594E-4F84-80ED-3771BE2C8350}"/>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3">
            <a:extLst>
              <a:ext uri="{FF2B5EF4-FFF2-40B4-BE49-F238E27FC236}">
                <a16:creationId xmlns:a16="http://schemas.microsoft.com/office/drawing/2014/main" id="{5B0BFA77-2AFA-4D2A-A50E-C669931076EC}"/>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4" name="Rectangle: Rounded Corners 23">
            <a:hlinkClick r:id="rId6" action="ppaction://hlinksldjump"/>
            <a:extLst>
              <a:ext uri="{FF2B5EF4-FFF2-40B4-BE49-F238E27FC236}">
                <a16:creationId xmlns:a16="http://schemas.microsoft.com/office/drawing/2014/main" id="{B13CE499-F003-4089-9924-243FFE208D3F}"/>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a:extLst>
              <a:ext uri="{FF2B5EF4-FFF2-40B4-BE49-F238E27FC236}">
                <a16:creationId xmlns:a16="http://schemas.microsoft.com/office/drawing/2014/main" id="{066A0FDB-9B0B-4170-9D47-7475D34E1545}"/>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26" name="Rectangle: Rounded Corners 25">
            <a:hlinkClick r:id="rId7" action="ppaction://hlinksldjump"/>
            <a:extLst>
              <a:ext uri="{FF2B5EF4-FFF2-40B4-BE49-F238E27FC236}">
                <a16:creationId xmlns:a16="http://schemas.microsoft.com/office/drawing/2014/main" id="{400666A1-584D-41F9-B4C9-60FD4EEF087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918A5D-EF03-4DEF-8059-F50461721626}"/>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5">
            <a:extLst>
              <a:ext uri="{FF2B5EF4-FFF2-40B4-BE49-F238E27FC236}">
                <a16:creationId xmlns:a16="http://schemas.microsoft.com/office/drawing/2014/main" id="{5C94B7BA-FF07-44FE-8A72-021035E1CBBC}"/>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29" name="TextBox 16">
            <a:extLst>
              <a:ext uri="{FF2B5EF4-FFF2-40B4-BE49-F238E27FC236}">
                <a16:creationId xmlns:a16="http://schemas.microsoft.com/office/drawing/2014/main" id="{E2F4105D-0799-4AB5-B106-ED99CC054DC6}"/>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2943DCB-8271-4513-B2D6-3F8F23BD06E7}"/>
              </a:ext>
            </a:extLst>
          </p:cNvPr>
          <p:cNvGrpSpPr/>
          <p:nvPr/>
        </p:nvGrpSpPr>
        <p:grpSpPr>
          <a:xfrm>
            <a:off x="624841" y="167640"/>
            <a:ext cx="16994081" cy="1181100"/>
            <a:chOff x="345440" y="0"/>
            <a:chExt cx="11329387" cy="787400"/>
          </a:xfrm>
        </p:grpSpPr>
        <p:cxnSp>
          <p:nvCxnSpPr>
            <p:cNvPr id="5" name="Straight Connector 4">
              <a:extLst>
                <a:ext uri="{FF2B5EF4-FFF2-40B4-BE49-F238E27FC236}">
                  <a16:creationId xmlns:a16="http://schemas.microsoft.com/office/drawing/2014/main" id="{783AD2D1-2CF6-43CE-ABE8-D6DA8E5F1E50}"/>
                </a:ext>
              </a:extLst>
            </p:cNvPr>
            <p:cNvCxnSpPr>
              <a:cxnSpLocks/>
            </p:cNvCxnSpPr>
            <p:nvPr/>
          </p:nvCxnSpPr>
          <p:spPr>
            <a:xfrm>
              <a:off x="574946" y="561273"/>
              <a:ext cx="11099881" cy="0"/>
            </a:xfrm>
            <a:prstGeom prst="line">
              <a:avLst/>
            </a:prstGeom>
            <a:ln w="38100">
              <a:solidFill>
                <a:srgbClr val="FCDC2A"/>
              </a:solidFill>
            </a:ln>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F0F22D2F-3EB8-47DD-A4A2-0DC2421C04F7}"/>
                </a:ext>
              </a:extLst>
            </p:cNvPr>
            <p:cNvGrpSpPr/>
            <p:nvPr/>
          </p:nvGrpSpPr>
          <p:grpSpPr>
            <a:xfrm>
              <a:off x="345440" y="0"/>
              <a:ext cx="3139439" cy="787400"/>
              <a:chOff x="1036320" y="-9145"/>
              <a:chExt cx="3139439" cy="787400"/>
            </a:xfrm>
          </p:grpSpPr>
          <p:sp>
            <p:nvSpPr>
              <p:cNvPr id="15" name="Flowchart: Data 14">
                <a:extLst>
                  <a:ext uri="{FF2B5EF4-FFF2-40B4-BE49-F238E27FC236}">
                    <a16:creationId xmlns:a16="http://schemas.microsoft.com/office/drawing/2014/main" id="{10FCA821-236E-4348-9FD1-F0399D6D4F1D}"/>
                  </a:ext>
                </a:extLst>
              </p:cNvPr>
              <p:cNvSpPr/>
              <p:nvPr/>
            </p:nvSpPr>
            <p:spPr>
              <a:xfrm>
                <a:off x="1169386" y="194360"/>
                <a:ext cx="3006373" cy="366914"/>
              </a:xfrm>
              <a:prstGeom prst="flowChartInputOutput">
                <a:avLst/>
              </a:prstGeom>
              <a:solidFill>
                <a:srgbClr val="114232"/>
              </a:solidFill>
              <a:ln>
                <a:solidFill>
                  <a:srgbClr val="FCD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Calibri" panose="020F0502020204030204"/>
                  </a:rPr>
                  <a:t>Smart HR System</a:t>
                </a:r>
              </a:p>
            </p:txBody>
          </p:sp>
          <p:sp>
            <p:nvSpPr>
              <p:cNvPr id="10" name="Flowchart: Connector 9">
                <a:extLst>
                  <a:ext uri="{FF2B5EF4-FFF2-40B4-BE49-F238E27FC236}">
                    <a16:creationId xmlns:a16="http://schemas.microsoft.com/office/drawing/2014/main" id="{FA5D50CD-2613-4BD6-8FBE-F6326841A562}"/>
                  </a:ext>
                </a:extLst>
              </p:cNvPr>
              <p:cNvSpPr/>
              <p:nvPr/>
            </p:nvSpPr>
            <p:spPr>
              <a:xfrm>
                <a:off x="1036320" y="-9145"/>
                <a:ext cx="772160" cy="787400"/>
              </a:xfrm>
              <a:prstGeom prst="flowChartConnector">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SHS</a:t>
                </a:r>
              </a:p>
            </p:txBody>
          </p:sp>
        </p:grpSp>
      </p:grpSp>
      <p:grpSp>
        <p:nvGrpSpPr>
          <p:cNvPr id="26" name="Group 25">
            <a:extLst>
              <a:ext uri="{FF2B5EF4-FFF2-40B4-BE49-F238E27FC236}">
                <a16:creationId xmlns:a16="http://schemas.microsoft.com/office/drawing/2014/main" id="{D7BE8D71-9E63-4E52-B0A6-610A3B657B16}"/>
              </a:ext>
            </a:extLst>
          </p:cNvPr>
          <p:cNvGrpSpPr/>
          <p:nvPr/>
        </p:nvGrpSpPr>
        <p:grpSpPr>
          <a:xfrm>
            <a:off x="669080" y="9346030"/>
            <a:ext cx="16949841" cy="784757"/>
            <a:chOff x="171990" y="6029960"/>
            <a:chExt cx="8363447" cy="723898"/>
          </a:xfrm>
        </p:grpSpPr>
        <p:sp>
          <p:nvSpPr>
            <p:cNvPr id="22" name="Arrow: Pentagon 21">
              <a:extLst>
                <a:ext uri="{FF2B5EF4-FFF2-40B4-BE49-F238E27FC236}">
                  <a16:creationId xmlns:a16="http://schemas.microsoft.com/office/drawing/2014/main" id="{60850AA6-1B46-45CA-A6C9-B5A59567CBD7}"/>
                </a:ext>
              </a:extLst>
            </p:cNvPr>
            <p:cNvSpPr/>
            <p:nvPr/>
          </p:nvSpPr>
          <p:spPr>
            <a:xfrm>
              <a:off x="171990" y="6029960"/>
              <a:ext cx="6405659" cy="716280"/>
            </a:xfrm>
            <a:prstGeom prst="homePlate">
              <a:avLst>
                <a:gd name="adj" fmla="val 75532"/>
              </a:avLst>
            </a:prstGeom>
            <a:solidFill>
              <a:srgbClr val="114232"/>
            </a:solidFill>
            <a:ln>
              <a:solidFill>
                <a:srgbClr val="FCDC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 name="Arrow: Chevron 22">
              <a:extLst>
                <a:ext uri="{FF2B5EF4-FFF2-40B4-BE49-F238E27FC236}">
                  <a16:creationId xmlns:a16="http://schemas.microsoft.com/office/drawing/2014/main" id="{446EBE59-2304-4EAA-9D00-584C644CE234}"/>
                </a:ext>
              </a:extLst>
            </p:cNvPr>
            <p:cNvSpPr/>
            <p:nvPr/>
          </p:nvSpPr>
          <p:spPr>
            <a:xfrm>
              <a:off x="6413757" y="6029960"/>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black"/>
                </a:solidFill>
                <a:latin typeface="Calibri" panose="020F0502020204030204"/>
              </a:endParaRPr>
            </a:p>
          </p:txBody>
        </p:sp>
        <p:sp>
          <p:nvSpPr>
            <p:cNvPr id="24" name="Arrow: Chevron 23">
              <a:extLst>
                <a:ext uri="{FF2B5EF4-FFF2-40B4-BE49-F238E27FC236}">
                  <a16:creationId xmlns:a16="http://schemas.microsoft.com/office/drawing/2014/main" id="{287C3D54-42D3-471F-9B1E-B69A6298990D}"/>
                </a:ext>
              </a:extLst>
            </p:cNvPr>
            <p:cNvSpPr/>
            <p:nvPr/>
          </p:nvSpPr>
          <p:spPr>
            <a:xfrm>
              <a:off x="6898572" y="6037583"/>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5" name="Arrow: Chevron 24">
              <a:extLst>
                <a:ext uri="{FF2B5EF4-FFF2-40B4-BE49-F238E27FC236}">
                  <a16:creationId xmlns:a16="http://schemas.microsoft.com/office/drawing/2014/main" id="{F2658DE0-BBF4-415A-B98A-494D782B3706}"/>
                </a:ext>
              </a:extLst>
            </p:cNvPr>
            <p:cNvSpPr/>
            <p:nvPr/>
          </p:nvSpPr>
          <p:spPr>
            <a:xfrm>
              <a:off x="7383387" y="6037583"/>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9" name="Arrow: Chevron 28">
              <a:extLst>
                <a:ext uri="{FF2B5EF4-FFF2-40B4-BE49-F238E27FC236}">
                  <a16:creationId xmlns:a16="http://schemas.microsoft.com/office/drawing/2014/main" id="{5216B670-70E4-41F0-8817-15ACD7D6F1E9}"/>
                </a:ext>
              </a:extLst>
            </p:cNvPr>
            <p:cNvSpPr/>
            <p:nvPr/>
          </p:nvSpPr>
          <p:spPr>
            <a:xfrm>
              <a:off x="7868202" y="6029960"/>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grpSp>
      <p:pic>
        <p:nvPicPr>
          <p:cNvPr id="28" name="Picture 27">
            <a:extLst>
              <a:ext uri="{FF2B5EF4-FFF2-40B4-BE49-F238E27FC236}">
                <a16:creationId xmlns:a16="http://schemas.microsoft.com/office/drawing/2014/main" id="{92C40BF2-CC9A-4BF4-9978-7C9778BEB2DA}"/>
              </a:ext>
            </a:extLst>
          </p:cNvPr>
          <p:cNvPicPr>
            <a:picLocks noChangeAspect="1"/>
          </p:cNvPicPr>
          <p:nvPr/>
        </p:nvPicPr>
        <p:blipFill>
          <a:blip r:embed="rId2"/>
          <a:stretch>
            <a:fillRect/>
          </a:stretch>
        </p:blipFill>
        <p:spPr>
          <a:xfrm>
            <a:off x="-7991372" y="2485654"/>
            <a:ext cx="5329982" cy="5315693"/>
          </a:xfrm>
          <a:prstGeom prst="rect">
            <a:avLst/>
          </a:prstGeom>
        </p:spPr>
      </p:pic>
    </p:spTree>
    <p:extLst>
      <p:ext uri="{BB962C8B-B14F-4D97-AF65-F5344CB8AC3E}">
        <p14:creationId xmlns:p14="http://schemas.microsoft.com/office/powerpoint/2010/main" val="259548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2943DCB-8271-4513-B2D6-3F8F23BD06E7}"/>
              </a:ext>
            </a:extLst>
          </p:cNvPr>
          <p:cNvGrpSpPr/>
          <p:nvPr/>
        </p:nvGrpSpPr>
        <p:grpSpPr>
          <a:xfrm>
            <a:off x="624841" y="167640"/>
            <a:ext cx="16994081" cy="1181100"/>
            <a:chOff x="345440" y="0"/>
            <a:chExt cx="11329387" cy="787400"/>
          </a:xfrm>
        </p:grpSpPr>
        <p:cxnSp>
          <p:nvCxnSpPr>
            <p:cNvPr id="5" name="Straight Connector 4">
              <a:extLst>
                <a:ext uri="{FF2B5EF4-FFF2-40B4-BE49-F238E27FC236}">
                  <a16:creationId xmlns:a16="http://schemas.microsoft.com/office/drawing/2014/main" id="{783AD2D1-2CF6-43CE-ABE8-D6DA8E5F1E50}"/>
                </a:ext>
              </a:extLst>
            </p:cNvPr>
            <p:cNvCxnSpPr>
              <a:cxnSpLocks/>
            </p:cNvCxnSpPr>
            <p:nvPr/>
          </p:nvCxnSpPr>
          <p:spPr>
            <a:xfrm>
              <a:off x="574946" y="561273"/>
              <a:ext cx="11099881" cy="0"/>
            </a:xfrm>
            <a:prstGeom prst="line">
              <a:avLst/>
            </a:prstGeom>
            <a:ln w="38100">
              <a:solidFill>
                <a:srgbClr val="FCDC2A"/>
              </a:solidFill>
            </a:ln>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F0F22D2F-3EB8-47DD-A4A2-0DC2421C04F7}"/>
                </a:ext>
              </a:extLst>
            </p:cNvPr>
            <p:cNvGrpSpPr/>
            <p:nvPr/>
          </p:nvGrpSpPr>
          <p:grpSpPr>
            <a:xfrm>
              <a:off x="345440" y="0"/>
              <a:ext cx="3139439" cy="787400"/>
              <a:chOff x="1036320" y="-9145"/>
              <a:chExt cx="3139439" cy="787400"/>
            </a:xfrm>
          </p:grpSpPr>
          <p:sp>
            <p:nvSpPr>
              <p:cNvPr id="15" name="Flowchart: Data 14">
                <a:extLst>
                  <a:ext uri="{FF2B5EF4-FFF2-40B4-BE49-F238E27FC236}">
                    <a16:creationId xmlns:a16="http://schemas.microsoft.com/office/drawing/2014/main" id="{10FCA821-236E-4348-9FD1-F0399D6D4F1D}"/>
                  </a:ext>
                </a:extLst>
              </p:cNvPr>
              <p:cNvSpPr/>
              <p:nvPr/>
            </p:nvSpPr>
            <p:spPr>
              <a:xfrm>
                <a:off x="1169386" y="194360"/>
                <a:ext cx="3006373" cy="366914"/>
              </a:xfrm>
              <a:prstGeom prst="flowChartInputOutput">
                <a:avLst/>
              </a:prstGeom>
              <a:solidFill>
                <a:srgbClr val="114232"/>
              </a:solidFill>
              <a:ln>
                <a:solidFill>
                  <a:srgbClr val="FCD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Calibri" panose="020F0502020204030204"/>
                  </a:rPr>
                  <a:t>Smart HR System</a:t>
                </a:r>
              </a:p>
            </p:txBody>
          </p:sp>
          <p:sp>
            <p:nvSpPr>
              <p:cNvPr id="10" name="Flowchart: Connector 9">
                <a:extLst>
                  <a:ext uri="{FF2B5EF4-FFF2-40B4-BE49-F238E27FC236}">
                    <a16:creationId xmlns:a16="http://schemas.microsoft.com/office/drawing/2014/main" id="{FA5D50CD-2613-4BD6-8FBE-F6326841A562}"/>
                  </a:ext>
                </a:extLst>
              </p:cNvPr>
              <p:cNvSpPr/>
              <p:nvPr/>
            </p:nvSpPr>
            <p:spPr>
              <a:xfrm>
                <a:off x="1036320" y="-9145"/>
                <a:ext cx="772160" cy="787400"/>
              </a:xfrm>
              <a:prstGeom prst="flowChartConnector">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SHS</a:t>
                </a:r>
              </a:p>
            </p:txBody>
          </p:sp>
        </p:grpSp>
      </p:grpSp>
      <p:grpSp>
        <p:nvGrpSpPr>
          <p:cNvPr id="26" name="Group 25">
            <a:extLst>
              <a:ext uri="{FF2B5EF4-FFF2-40B4-BE49-F238E27FC236}">
                <a16:creationId xmlns:a16="http://schemas.microsoft.com/office/drawing/2014/main" id="{D7BE8D71-9E63-4E52-B0A6-610A3B657B16}"/>
              </a:ext>
            </a:extLst>
          </p:cNvPr>
          <p:cNvGrpSpPr/>
          <p:nvPr/>
        </p:nvGrpSpPr>
        <p:grpSpPr>
          <a:xfrm>
            <a:off x="669080" y="9346030"/>
            <a:ext cx="16949841" cy="784757"/>
            <a:chOff x="171990" y="6029960"/>
            <a:chExt cx="8363447" cy="723898"/>
          </a:xfrm>
        </p:grpSpPr>
        <p:sp>
          <p:nvSpPr>
            <p:cNvPr id="22" name="Arrow: Pentagon 21">
              <a:extLst>
                <a:ext uri="{FF2B5EF4-FFF2-40B4-BE49-F238E27FC236}">
                  <a16:creationId xmlns:a16="http://schemas.microsoft.com/office/drawing/2014/main" id="{60850AA6-1B46-45CA-A6C9-B5A59567CBD7}"/>
                </a:ext>
              </a:extLst>
            </p:cNvPr>
            <p:cNvSpPr/>
            <p:nvPr/>
          </p:nvSpPr>
          <p:spPr>
            <a:xfrm>
              <a:off x="171990" y="6029960"/>
              <a:ext cx="6405659" cy="716280"/>
            </a:xfrm>
            <a:prstGeom prst="homePlate">
              <a:avLst>
                <a:gd name="adj" fmla="val 75532"/>
              </a:avLst>
            </a:prstGeom>
            <a:solidFill>
              <a:srgbClr val="114232"/>
            </a:solidFill>
            <a:ln>
              <a:solidFill>
                <a:srgbClr val="FCDC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 name="Arrow: Chevron 22">
              <a:extLst>
                <a:ext uri="{FF2B5EF4-FFF2-40B4-BE49-F238E27FC236}">
                  <a16:creationId xmlns:a16="http://schemas.microsoft.com/office/drawing/2014/main" id="{446EBE59-2304-4EAA-9D00-584C644CE234}"/>
                </a:ext>
              </a:extLst>
            </p:cNvPr>
            <p:cNvSpPr/>
            <p:nvPr/>
          </p:nvSpPr>
          <p:spPr>
            <a:xfrm>
              <a:off x="6413757" y="6029960"/>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black"/>
                </a:solidFill>
                <a:latin typeface="Calibri" panose="020F0502020204030204"/>
              </a:endParaRPr>
            </a:p>
          </p:txBody>
        </p:sp>
        <p:sp>
          <p:nvSpPr>
            <p:cNvPr id="24" name="Arrow: Chevron 23">
              <a:extLst>
                <a:ext uri="{FF2B5EF4-FFF2-40B4-BE49-F238E27FC236}">
                  <a16:creationId xmlns:a16="http://schemas.microsoft.com/office/drawing/2014/main" id="{287C3D54-42D3-471F-9B1E-B69A6298990D}"/>
                </a:ext>
              </a:extLst>
            </p:cNvPr>
            <p:cNvSpPr/>
            <p:nvPr/>
          </p:nvSpPr>
          <p:spPr>
            <a:xfrm>
              <a:off x="6898572" y="6037583"/>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5" name="Arrow: Chevron 24">
              <a:extLst>
                <a:ext uri="{FF2B5EF4-FFF2-40B4-BE49-F238E27FC236}">
                  <a16:creationId xmlns:a16="http://schemas.microsoft.com/office/drawing/2014/main" id="{F2658DE0-BBF4-415A-B98A-494D782B3706}"/>
                </a:ext>
              </a:extLst>
            </p:cNvPr>
            <p:cNvSpPr/>
            <p:nvPr/>
          </p:nvSpPr>
          <p:spPr>
            <a:xfrm>
              <a:off x="7383387" y="6037583"/>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9" name="Arrow: Chevron 28">
              <a:extLst>
                <a:ext uri="{FF2B5EF4-FFF2-40B4-BE49-F238E27FC236}">
                  <a16:creationId xmlns:a16="http://schemas.microsoft.com/office/drawing/2014/main" id="{5216B670-70E4-41F0-8817-15ACD7D6F1E9}"/>
                </a:ext>
              </a:extLst>
            </p:cNvPr>
            <p:cNvSpPr/>
            <p:nvPr/>
          </p:nvSpPr>
          <p:spPr>
            <a:xfrm>
              <a:off x="7868202" y="6029960"/>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grpSp>
      <p:pic>
        <p:nvPicPr>
          <p:cNvPr id="28" name="Picture 27">
            <a:extLst>
              <a:ext uri="{FF2B5EF4-FFF2-40B4-BE49-F238E27FC236}">
                <a16:creationId xmlns:a16="http://schemas.microsoft.com/office/drawing/2014/main" id="{92C40BF2-CC9A-4BF4-9978-7C9778BEB2DA}"/>
              </a:ext>
            </a:extLst>
          </p:cNvPr>
          <p:cNvPicPr>
            <a:picLocks noChangeAspect="1"/>
          </p:cNvPicPr>
          <p:nvPr/>
        </p:nvPicPr>
        <p:blipFill>
          <a:blip r:embed="rId2"/>
          <a:stretch>
            <a:fillRect/>
          </a:stretch>
        </p:blipFill>
        <p:spPr>
          <a:xfrm>
            <a:off x="-7991372" y="2485654"/>
            <a:ext cx="5329982" cy="5315693"/>
          </a:xfrm>
          <a:prstGeom prst="rect">
            <a:avLst/>
          </a:prstGeom>
        </p:spPr>
      </p:pic>
    </p:spTree>
    <p:extLst>
      <p:ext uri="{BB962C8B-B14F-4D97-AF65-F5344CB8AC3E}">
        <p14:creationId xmlns:p14="http://schemas.microsoft.com/office/powerpoint/2010/main" val="2888349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226" y="-663341"/>
            <a:ext cx="10385283" cy="5806841"/>
            <a:chOff x="0" y="0"/>
            <a:chExt cx="2735219" cy="1529374"/>
          </a:xfrm>
        </p:grpSpPr>
        <p:sp>
          <p:nvSpPr>
            <p:cNvPr id="3" name="Freeform 3"/>
            <p:cNvSpPr/>
            <p:nvPr/>
          </p:nvSpPr>
          <p:spPr>
            <a:xfrm>
              <a:off x="0" y="0"/>
              <a:ext cx="2735219" cy="1529374"/>
            </a:xfrm>
            <a:custGeom>
              <a:avLst/>
              <a:gdLst/>
              <a:ahLst/>
              <a:cxnLst/>
              <a:rect l="l" t="t" r="r" b="b"/>
              <a:pathLst>
                <a:path w="2735219" h="1529374">
                  <a:moveTo>
                    <a:pt x="74547" y="0"/>
                  </a:moveTo>
                  <a:lnTo>
                    <a:pt x="2660672" y="0"/>
                  </a:lnTo>
                  <a:cubicBezTo>
                    <a:pt x="2701843" y="0"/>
                    <a:pt x="2735219" y="33376"/>
                    <a:pt x="2735219" y="74547"/>
                  </a:cubicBezTo>
                  <a:lnTo>
                    <a:pt x="2735219" y="1454827"/>
                  </a:lnTo>
                  <a:cubicBezTo>
                    <a:pt x="2735219" y="1474598"/>
                    <a:pt x="2727365" y="1493559"/>
                    <a:pt x="2713384" y="1507540"/>
                  </a:cubicBezTo>
                  <a:cubicBezTo>
                    <a:pt x="2699404" y="1521520"/>
                    <a:pt x="2680443" y="1529374"/>
                    <a:pt x="2660672" y="1529374"/>
                  </a:cubicBezTo>
                  <a:lnTo>
                    <a:pt x="74547" y="1529374"/>
                  </a:lnTo>
                  <a:cubicBezTo>
                    <a:pt x="33376" y="1529374"/>
                    <a:pt x="0" y="1495998"/>
                    <a:pt x="0" y="1454827"/>
                  </a:cubicBezTo>
                  <a:lnTo>
                    <a:pt x="0" y="74547"/>
                  </a:lnTo>
                  <a:cubicBezTo>
                    <a:pt x="0" y="54776"/>
                    <a:pt x="7854" y="35815"/>
                    <a:pt x="21834" y="21834"/>
                  </a:cubicBezTo>
                  <a:cubicBezTo>
                    <a:pt x="35815" y="7854"/>
                    <a:pt x="54776" y="0"/>
                    <a:pt x="74547"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735219" cy="156747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8707217" y="2216395"/>
            <a:ext cx="8062103" cy="6813248"/>
            <a:chOff x="0" y="0"/>
            <a:chExt cx="821319" cy="694093"/>
          </a:xfrm>
        </p:grpSpPr>
        <p:sp>
          <p:nvSpPr>
            <p:cNvPr id="7" name="Freeform 7"/>
            <p:cNvSpPr/>
            <p:nvPr/>
          </p:nvSpPr>
          <p:spPr>
            <a:xfrm>
              <a:off x="0" y="0"/>
              <a:ext cx="821319" cy="694093"/>
            </a:xfrm>
            <a:custGeom>
              <a:avLst/>
              <a:gdLst/>
              <a:ahLst/>
              <a:cxnLst/>
              <a:rect l="l" t="t" r="r" b="b"/>
              <a:pathLst>
                <a:path w="821319" h="694093">
                  <a:moveTo>
                    <a:pt x="75863" y="0"/>
                  </a:moveTo>
                  <a:lnTo>
                    <a:pt x="745457" y="0"/>
                  </a:lnTo>
                  <a:cubicBezTo>
                    <a:pt x="787355" y="0"/>
                    <a:pt x="821319" y="33965"/>
                    <a:pt x="821319" y="75863"/>
                  </a:cubicBezTo>
                  <a:lnTo>
                    <a:pt x="821319" y="618231"/>
                  </a:lnTo>
                  <a:cubicBezTo>
                    <a:pt x="821319" y="638351"/>
                    <a:pt x="813327" y="657647"/>
                    <a:pt x="799100" y="671874"/>
                  </a:cubicBezTo>
                  <a:cubicBezTo>
                    <a:pt x="784873" y="686101"/>
                    <a:pt x="765577" y="694093"/>
                    <a:pt x="745457" y="694093"/>
                  </a:cubicBezTo>
                  <a:lnTo>
                    <a:pt x="75863" y="694093"/>
                  </a:lnTo>
                  <a:cubicBezTo>
                    <a:pt x="33965" y="694093"/>
                    <a:pt x="0" y="660129"/>
                    <a:pt x="0" y="618231"/>
                  </a:cubicBezTo>
                  <a:lnTo>
                    <a:pt x="0" y="75863"/>
                  </a:lnTo>
                  <a:cubicBezTo>
                    <a:pt x="0" y="55743"/>
                    <a:pt x="7993" y="36447"/>
                    <a:pt x="22220" y="22220"/>
                  </a:cubicBezTo>
                  <a:cubicBezTo>
                    <a:pt x="36447" y="7993"/>
                    <a:pt x="55743" y="0"/>
                    <a:pt x="75863" y="0"/>
                  </a:cubicBezTo>
                  <a:close/>
                </a:path>
              </a:pathLst>
            </a:custGeom>
            <a:blipFill>
              <a:blip r:embed="rId4"/>
              <a:stretch>
                <a:fillRect t="-38802" b="-38802"/>
              </a:stretch>
            </a:blipFill>
          </p:spPr>
        </p:sp>
      </p:grpSp>
      <p:grpSp>
        <p:nvGrpSpPr>
          <p:cNvPr id="8" name="Group 8"/>
          <p:cNvGrpSpPr/>
          <p:nvPr/>
        </p:nvGrpSpPr>
        <p:grpSpPr>
          <a:xfrm rot="-10800000">
            <a:off x="1687743" y="2156644"/>
            <a:ext cx="276750" cy="1073865"/>
            <a:chOff x="0" y="0"/>
            <a:chExt cx="62581" cy="242832"/>
          </a:xfrm>
        </p:grpSpPr>
        <p:sp>
          <p:nvSpPr>
            <p:cNvPr id="9" name="Freeform 9"/>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10" name="TextBox 10"/>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FFFFFF"/>
                </a:solidFill>
                <a:latin typeface="Poppins Bold"/>
                <a:ea typeface="Poppins Bold"/>
                <a:cs typeface="Poppins Bold"/>
                <a:sym typeface="Poppins Bold"/>
              </a:rPr>
              <a:t>Thynk Unlimited</a:t>
            </a:r>
          </a:p>
        </p:txBody>
      </p:sp>
      <p:sp>
        <p:nvSpPr>
          <p:cNvPr id="12" name="TextBox 12"/>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HOME</a:t>
            </a:r>
          </a:p>
        </p:txBody>
      </p:sp>
      <p:sp>
        <p:nvSpPr>
          <p:cNvPr id="13" name="TextBox 13"/>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ABOUT</a:t>
            </a:r>
          </a:p>
        </p:txBody>
      </p:sp>
      <p:sp>
        <p:nvSpPr>
          <p:cNvPr id="14" name="TextBox 14"/>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5" name="TextBox 15"/>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6" name="TextBox 16"/>
          <p:cNvSpPr txBox="1"/>
          <p:nvPr/>
        </p:nvSpPr>
        <p:spPr>
          <a:xfrm>
            <a:off x="2285781" y="1981010"/>
            <a:ext cx="6674283" cy="2452027"/>
          </a:xfrm>
          <a:prstGeom prst="rect">
            <a:avLst/>
          </a:prstGeom>
        </p:spPr>
        <p:txBody>
          <a:bodyPr lIns="0" tIns="0" rIns="0" bIns="0" rtlCol="0" anchor="t">
            <a:spAutoFit/>
          </a:bodyPr>
          <a:lstStyle/>
          <a:p>
            <a:pPr algn="l">
              <a:lnSpc>
                <a:spcPts val="9234"/>
              </a:lnSpc>
            </a:pPr>
            <a:r>
              <a:rPr lang="en-US" sz="8711" b="1">
                <a:solidFill>
                  <a:srgbClr val="FFFFFF"/>
                </a:solidFill>
                <a:latin typeface="Poppins Bold"/>
                <a:ea typeface="Poppins Bold"/>
                <a:cs typeface="Poppins Bold"/>
                <a:sym typeface="Poppins Bold"/>
              </a:rPr>
              <a:t>Employee Relations</a:t>
            </a:r>
          </a:p>
        </p:txBody>
      </p:sp>
      <p:sp>
        <p:nvSpPr>
          <p:cNvPr id="17" name="TextBox 17"/>
          <p:cNvSpPr txBox="1"/>
          <p:nvPr/>
        </p:nvSpPr>
        <p:spPr>
          <a:xfrm>
            <a:off x="1313657" y="5791200"/>
            <a:ext cx="6556824" cy="2603099"/>
          </a:xfrm>
          <a:prstGeom prst="rect">
            <a:avLst/>
          </a:prstGeom>
        </p:spPr>
        <p:txBody>
          <a:bodyPr lIns="0" tIns="0" rIns="0" bIns="0" rtlCol="0" anchor="t">
            <a:spAutoFit/>
          </a:bodyPr>
          <a:lstStyle/>
          <a:p>
            <a:pPr algn="just">
              <a:lnSpc>
                <a:spcPts val="2997"/>
              </a:lnSpc>
            </a:pPr>
            <a:r>
              <a:rPr lang="en-US" sz="2140">
                <a:solidFill>
                  <a:srgbClr val="0C8EB6"/>
                </a:solidFill>
                <a:latin typeface="Poppins"/>
                <a:ea typeface="Poppins"/>
                <a:cs typeface="Poppins"/>
                <a:sym typeface="Poppins"/>
              </a:rPr>
              <a:t>Maintaining positive employee relations is essential for a harmonious workplace. We have an open-door policy, regular communication channels, and conflict resolution mechanisms in place. Our HR team is dedicated to addressing employee concerns and fostering a culture of mutual respect and collaboration.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283" y="7274338"/>
            <a:ext cx="16736175" cy="4188615"/>
            <a:chOff x="0" y="0"/>
            <a:chExt cx="4407882" cy="1103174"/>
          </a:xfrm>
        </p:grpSpPr>
        <p:sp>
          <p:nvSpPr>
            <p:cNvPr id="3" name="Freeform 3"/>
            <p:cNvSpPr/>
            <p:nvPr/>
          </p:nvSpPr>
          <p:spPr>
            <a:xfrm>
              <a:off x="0" y="0"/>
              <a:ext cx="4407882" cy="1103174"/>
            </a:xfrm>
            <a:custGeom>
              <a:avLst/>
              <a:gdLst/>
              <a:ahLst/>
              <a:cxnLst/>
              <a:rect l="l" t="t" r="r" b="b"/>
              <a:pathLst>
                <a:path w="4407882" h="1103174">
                  <a:moveTo>
                    <a:pt x="46259" y="0"/>
                  </a:moveTo>
                  <a:lnTo>
                    <a:pt x="4361623" y="0"/>
                  </a:lnTo>
                  <a:cubicBezTo>
                    <a:pt x="4373892" y="0"/>
                    <a:pt x="4385658" y="4874"/>
                    <a:pt x="4394333" y="13549"/>
                  </a:cubicBezTo>
                  <a:cubicBezTo>
                    <a:pt x="4403008" y="22224"/>
                    <a:pt x="4407882" y="33990"/>
                    <a:pt x="4407882" y="46259"/>
                  </a:cubicBezTo>
                  <a:lnTo>
                    <a:pt x="4407882" y="1056916"/>
                  </a:lnTo>
                  <a:cubicBezTo>
                    <a:pt x="4407882" y="1082464"/>
                    <a:pt x="4387171" y="1103174"/>
                    <a:pt x="4361623" y="1103174"/>
                  </a:cubicBezTo>
                  <a:lnTo>
                    <a:pt x="46259" y="1103174"/>
                  </a:lnTo>
                  <a:cubicBezTo>
                    <a:pt x="20711" y="1103174"/>
                    <a:pt x="0" y="1082464"/>
                    <a:pt x="0" y="1056916"/>
                  </a:cubicBezTo>
                  <a:lnTo>
                    <a:pt x="0" y="46259"/>
                  </a:lnTo>
                  <a:cubicBezTo>
                    <a:pt x="0" y="20711"/>
                    <a:pt x="20711" y="0"/>
                    <a:pt x="4625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407882" cy="11412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1687743" y="2156644"/>
            <a:ext cx="276750" cy="1073865"/>
            <a:chOff x="0" y="0"/>
            <a:chExt cx="62581" cy="242832"/>
          </a:xfrm>
        </p:grpSpPr>
        <p:sp>
          <p:nvSpPr>
            <p:cNvPr id="6" name="Freeform 6"/>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7" name="TextBox 7"/>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9" name="Group 9"/>
          <p:cNvGrpSpPr/>
          <p:nvPr/>
        </p:nvGrpSpPr>
        <p:grpSpPr>
          <a:xfrm>
            <a:off x="11131620" y="2194191"/>
            <a:ext cx="8258095" cy="6192606"/>
            <a:chOff x="0" y="0"/>
            <a:chExt cx="841286" cy="630866"/>
          </a:xfrm>
        </p:grpSpPr>
        <p:sp>
          <p:nvSpPr>
            <p:cNvPr id="10" name="Freeform 10"/>
            <p:cNvSpPr/>
            <p:nvPr/>
          </p:nvSpPr>
          <p:spPr>
            <a:xfrm>
              <a:off x="0" y="0"/>
              <a:ext cx="841286" cy="630866"/>
            </a:xfrm>
            <a:custGeom>
              <a:avLst/>
              <a:gdLst/>
              <a:ahLst/>
              <a:cxnLst/>
              <a:rect l="l" t="t" r="r" b="b"/>
              <a:pathLst>
                <a:path w="841286" h="630866">
                  <a:moveTo>
                    <a:pt x="74062" y="0"/>
                  </a:moveTo>
                  <a:lnTo>
                    <a:pt x="767224" y="0"/>
                  </a:lnTo>
                  <a:cubicBezTo>
                    <a:pt x="786866" y="0"/>
                    <a:pt x="805704" y="7803"/>
                    <a:pt x="819594" y="21692"/>
                  </a:cubicBezTo>
                  <a:cubicBezTo>
                    <a:pt x="833483" y="35582"/>
                    <a:pt x="841286" y="54420"/>
                    <a:pt x="841286" y="74062"/>
                  </a:cubicBezTo>
                  <a:lnTo>
                    <a:pt x="841286" y="556804"/>
                  </a:lnTo>
                  <a:cubicBezTo>
                    <a:pt x="841286" y="576447"/>
                    <a:pt x="833483" y="595284"/>
                    <a:pt x="819594" y="609174"/>
                  </a:cubicBezTo>
                  <a:cubicBezTo>
                    <a:pt x="805704" y="623063"/>
                    <a:pt x="786866" y="630866"/>
                    <a:pt x="767224" y="630866"/>
                  </a:cubicBezTo>
                  <a:lnTo>
                    <a:pt x="74062" y="630866"/>
                  </a:lnTo>
                  <a:cubicBezTo>
                    <a:pt x="33159" y="630866"/>
                    <a:pt x="0" y="597707"/>
                    <a:pt x="0" y="556804"/>
                  </a:cubicBezTo>
                  <a:lnTo>
                    <a:pt x="0" y="74062"/>
                  </a:lnTo>
                  <a:cubicBezTo>
                    <a:pt x="0" y="54420"/>
                    <a:pt x="7803" y="35582"/>
                    <a:pt x="21692" y="21692"/>
                  </a:cubicBezTo>
                  <a:cubicBezTo>
                    <a:pt x="35582" y="7803"/>
                    <a:pt x="54420" y="0"/>
                    <a:pt x="74062" y="0"/>
                  </a:cubicBezTo>
                  <a:close/>
                </a:path>
              </a:pathLst>
            </a:custGeom>
            <a:blipFill>
              <a:blip r:embed="rId4"/>
              <a:stretch>
                <a:fillRect l="-6276" r="-6276"/>
              </a:stretch>
            </a:blipFill>
          </p:spPr>
        </p:sp>
      </p:grpSp>
      <p:sp>
        <p:nvSpPr>
          <p:cNvPr id="11" name="TextBox 11"/>
          <p:cNvSpPr txBox="1"/>
          <p:nvPr/>
        </p:nvSpPr>
        <p:spPr>
          <a:xfrm>
            <a:off x="2219106" y="1981010"/>
            <a:ext cx="8304493" cy="2382833"/>
          </a:xfrm>
          <a:prstGeom prst="rect">
            <a:avLst/>
          </a:prstGeom>
        </p:spPr>
        <p:txBody>
          <a:bodyPr lIns="0" tIns="0" rIns="0" bIns="0" rtlCol="0" anchor="t">
            <a:spAutoFit/>
          </a:bodyPr>
          <a:lstStyle/>
          <a:p>
            <a:pPr algn="l">
              <a:lnSpc>
                <a:spcPts val="8976"/>
              </a:lnSpc>
            </a:pPr>
            <a:r>
              <a:rPr lang="en-US" sz="8468" b="1">
                <a:solidFill>
                  <a:srgbClr val="0C8EB6"/>
                </a:solidFill>
                <a:latin typeface="Poppins Bold"/>
                <a:ea typeface="Poppins Bold"/>
                <a:cs typeface="Poppins Bold"/>
                <a:sym typeface="Poppins Bold"/>
              </a:rPr>
              <a:t>Compensation and Benefits</a:t>
            </a:r>
          </a:p>
        </p:txBody>
      </p:sp>
      <p:sp>
        <p:nvSpPr>
          <p:cNvPr id="12" name="TextBox 12"/>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0C8EB6"/>
                </a:solidFill>
                <a:latin typeface="Poppins Bold"/>
                <a:ea typeface="Poppins Bold"/>
                <a:cs typeface="Poppins Bold"/>
                <a:sym typeface="Poppins Bold"/>
              </a:rPr>
              <a:t>Thynk Unlimited</a:t>
            </a:r>
          </a:p>
        </p:txBody>
      </p:sp>
      <p:sp>
        <p:nvSpPr>
          <p:cNvPr id="13" name="TextBox 13"/>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HOME</a:t>
            </a:r>
          </a:p>
        </p:txBody>
      </p:sp>
      <p:sp>
        <p:nvSpPr>
          <p:cNvPr id="14" name="TextBox 14"/>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ABOUT</a:t>
            </a:r>
          </a:p>
        </p:txBody>
      </p:sp>
      <p:sp>
        <p:nvSpPr>
          <p:cNvPr id="15" name="TextBox 15"/>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6" name="TextBox 16"/>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7" name="TextBox 17"/>
          <p:cNvSpPr txBox="1"/>
          <p:nvPr/>
        </p:nvSpPr>
        <p:spPr>
          <a:xfrm>
            <a:off x="2219106" y="4542623"/>
            <a:ext cx="7373458" cy="2231624"/>
          </a:xfrm>
          <a:prstGeom prst="rect">
            <a:avLst/>
          </a:prstGeom>
        </p:spPr>
        <p:txBody>
          <a:bodyPr lIns="0" tIns="0" rIns="0" bIns="0" rtlCol="0" anchor="t">
            <a:spAutoFit/>
          </a:bodyPr>
          <a:lstStyle/>
          <a:p>
            <a:pPr algn="just">
              <a:lnSpc>
                <a:spcPts val="2997"/>
              </a:lnSpc>
            </a:pPr>
            <a:r>
              <a:rPr lang="en-US" sz="2140">
                <a:solidFill>
                  <a:srgbClr val="0C8EB6"/>
                </a:solidFill>
                <a:latin typeface="Poppins"/>
                <a:ea typeface="Poppins"/>
                <a:cs typeface="Poppins"/>
                <a:sym typeface="Poppins"/>
              </a:rPr>
              <a:t>We offer a competitive compensation and benefits package to attract and retain top talent. This includes salary, bonuses, health insurance, retirement plans, and other perks. Our aim is to provide rewards that recognize the contributions of our employees and ensure their well-being.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39175" y="-151086"/>
            <a:ext cx="19366350" cy="10589172"/>
            <a:chOff x="0" y="0"/>
            <a:chExt cx="5100602" cy="2788918"/>
          </a:xfrm>
        </p:grpSpPr>
        <p:sp>
          <p:nvSpPr>
            <p:cNvPr id="4" name="Freeform 4"/>
            <p:cNvSpPr/>
            <p:nvPr/>
          </p:nvSpPr>
          <p:spPr>
            <a:xfrm>
              <a:off x="0" y="0"/>
              <a:ext cx="5100603" cy="2788918"/>
            </a:xfrm>
            <a:custGeom>
              <a:avLst/>
              <a:gdLst/>
              <a:ahLst/>
              <a:cxnLst/>
              <a:rect l="l" t="t" r="r" b="b"/>
              <a:pathLst>
                <a:path w="5100603" h="2788918">
                  <a:moveTo>
                    <a:pt x="0" y="0"/>
                  </a:moveTo>
                  <a:lnTo>
                    <a:pt x="5100603" y="0"/>
                  </a:lnTo>
                  <a:lnTo>
                    <a:pt x="5100603" y="2788918"/>
                  </a:lnTo>
                  <a:lnTo>
                    <a:pt x="0" y="2788918"/>
                  </a:lnTo>
                  <a:close/>
                </a:path>
              </a:pathLst>
            </a:custGeom>
            <a:gradFill rotWithShape="1">
              <a:gsLst>
                <a:gs pos="0">
                  <a:srgbClr val="0589C2">
                    <a:alpha val="87000"/>
                  </a:srgbClr>
                </a:gs>
                <a:gs pos="50000">
                  <a:srgbClr val="3ABDD4">
                    <a:alpha val="87000"/>
                  </a:srgbClr>
                </a:gs>
                <a:gs pos="100000">
                  <a:srgbClr val="93EFFF">
                    <a:alpha val="87000"/>
                  </a:srgbClr>
                </a:gs>
              </a:gsLst>
              <a:path path="circle">
                <a:fillToRect r="100000" b="100000"/>
              </a:path>
              <a:tileRect l="-100000" t="-100000"/>
            </a:gradFill>
          </p:spPr>
        </p:sp>
        <p:sp>
          <p:nvSpPr>
            <p:cNvPr id="5" name="TextBox 5"/>
            <p:cNvSpPr txBox="1"/>
            <p:nvPr/>
          </p:nvSpPr>
          <p:spPr>
            <a:xfrm>
              <a:off x="0" y="-38100"/>
              <a:ext cx="5100602" cy="282701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996082" y="2644973"/>
            <a:ext cx="14295837" cy="3203350"/>
          </a:xfrm>
          <a:prstGeom prst="rect">
            <a:avLst/>
          </a:prstGeom>
        </p:spPr>
        <p:txBody>
          <a:bodyPr lIns="0" tIns="0" rIns="0" bIns="0" rtlCol="0" anchor="t">
            <a:spAutoFit/>
          </a:bodyPr>
          <a:lstStyle/>
          <a:p>
            <a:pPr algn="ctr">
              <a:lnSpc>
                <a:spcPts val="11801"/>
              </a:lnSpc>
            </a:pPr>
            <a:r>
              <a:rPr lang="en-US" sz="12166" b="1">
                <a:solidFill>
                  <a:srgbClr val="FFFFFF"/>
                </a:solidFill>
                <a:latin typeface="Poppins Bold"/>
                <a:ea typeface="Poppins Bold"/>
                <a:cs typeface="Poppins Bold"/>
                <a:sym typeface="Poppins Bold"/>
              </a:rPr>
              <a:t>Our Future in HR Management</a:t>
            </a:r>
          </a:p>
        </p:txBody>
      </p:sp>
      <p:sp>
        <p:nvSpPr>
          <p:cNvPr id="8" name="TextBox 8"/>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FFFFFF"/>
                </a:solidFill>
                <a:latin typeface="Poppins Bold"/>
                <a:ea typeface="Poppins Bold"/>
                <a:cs typeface="Poppins Bold"/>
                <a:sym typeface="Poppins Bold"/>
              </a:rPr>
              <a:t>Thynk Unlimited</a:t>
            </a:r>
          </a:p>
        </p:txBody>
      </p:sp>
      <p:sp>
        <p:nvSpPr>
          <p:cNvPr id="9" name="TextBox 9"/>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0" name="TextBox 10"/>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1" name="TextBox 11"/>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2" name="TextBox 12"/>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3" name="TextBox 13"/>
          <p:cNvSpPr txBox="1"/>
          <p:nvPr/>
        </p:nvSpPr>
        <p:spPr>
          <a:xfrm>
            <a:off x="4279643" y="6379262"/>
            <a:ext cx="9728713" cy="1563361"/>
          </a:xfrm>
          <a:prstGeom prst="rect">
            <a:avLst/>
          </a:prstGeom>
        </p:spPr>
        <p:txBody>
          <a:bodyPr lIns="0" tIns="0" rIns="0" bIns="0" rtlCol="0" anchor="t">
            <a:spAutoFit/>
          </a:bodyPr>
          <a:lstStyle/>
          <a:p>
            <a:pPr algn="ctr">
              <a:lnSpc>
                <a:spcPts val="3080"/>
              </a:lnSpc>
            </a:pPr>
            <a:r>
              <a:rPr lang="en-US" sz="2200">
                <a:solidFill>
                  <a:srgbClr val="FFFFFF"/>
                </a:solidFill>
                <a:latin typeface="Poppins"/>
                <a:ea typeface="Poppins"/>
                <a:cs typeface="Poppins"/>
                <a:sym typeface="Poppins"/>
              </a:rPr>
              <a:t>At Thynk Unlimited, we continuously strive to improve our HR practices. Future initiatives include expanding our diversity and inclusion programs, implementing advanced HR technologies, and enhancing our employee wellness programs. </a:t>
            </a:r>
          </a:p>
        </p:txBody>
      </p:sp>
      <p:sp>
        <p:nvSpPr>
          <p:cNvPr id="14" name="TextBox 14"/>
          <p:cNvSpPr txBox="1"/>
          <p:nvPr/>
        </p:nvSpPr>
        <p:spPr>
          <a:xfrm>
            <a:off x="1028700" y="8850599"/>
            <a:ext cx="4889939" cy="407701"/>
          </a:xfrm>
          <a:prstGeom prst="rect">
            <a:avLst/>
          </a:prstGeom>
        </p:spPr>
        <p:txBody>
          <a:bodyPr lIns="0" tIns="0" rIns="0" bIns="0" rtlCol="0" anchor="t">
            <a:spAutoFit/>
          </a:bodyPr>
          <a:lstStyle/>
          <a:p>
            <a:pPr algn="l">
              <a:lnSpc>
                <a:spcPts val="3253"/>
              </a:lnSpc>
            </a:pPr>
            <a:r>
              <a:rPr lang="en-US" sz="2323" b="1">
                <a:solidFill>
                  <a:srgbClr val="FFFFFF"/>
                </a:solidFill>
                <a:latin typeface="Poppins Bold"/>
                <a:ea typeface="Poppins Bold"/>
                <a:cs typeface="Poppins Bold"/>
                <a:sym typeface="Poppins Bold"/>
              </a:rPr>
              <a:t>www.reallygreatsite.com</a:t>
            </a:r>
          </a:p>
        </p:txBody>
      </p:sp>
      <p:sp>
        <p:nvSpPr>
          <p:cNvPr id="15" name="TextBox 15"/>
          <p:cNvSpPr txBox="1"/>
          <p:nvPr/>
        </p:nvSpPr>
        <p:spPr>
          <a:xfrm>
            <a:off x="8349944" y="8850599"/>
            <a:ext cx="1542711" cy="407701"/>
          </a:xfrm>
          <a:prstGeom prst="rect">
            <a:avLst/>
          </a:prstGeom>
        </p:spPr>
        <p:txBody>
          <a:bodyPr lIns="0" tIns="0" rIns="0" bIns="0" rtlCol="0" anchor="t">
            <a:spAutoFit/>
          </a:bodyPr>
          <a:lstStyle/>
          <a:p>
            <a:pPr algn="ctr">
              <a:lnSpc>
                <a:spcPts val="3253"/>
              </a:lnSpc>
            </a:pPr>
            <a:r>
              <a:rPr lang="en-US" sz="2323" b="1">
                <a:solidFill>
                  <a:srgbClr val="FFFFFF"/>
                </a:solidFill>
                <a:latin typeface="Poppins Bold"/>
                <a:ea typeface="Poppins Bold"/>
                <a:cs typeface="Poppins Bold"/>
                <a:sym typeface="Poppins Bold"/>
              </a:rPr>
              <a:t>-</a:t>
            </a:r>
          </a:p>
        </p:txBody>
      </p:sp>
      <p:sp>
        <p:nvSpPr>
          <p:cNvPr id="16" name="TextBox 16"/>
          <p:cNvSpPr txBox="1"/>
          <p:nvPr/>
        </p:nvSpPr>
        <p:spPr>
          <a:xfrm>
            <a:off x="12369361" y="8850599"/>
            <a:ext cx="4889939" cy="407701"/>
          </a:xfrm>
          <a:prstGeom prst="rect">
            <a:avLst/>
          </a:prstGeom>
        </p:spPr>
        <p:txBody>
          <a:bodyPr lIns="0" tIns="0" rIns="0" bIns="0" rtlCol="0" anchor="t">
            <a:spAutoFit/>
          </a:bodyPr>
          <a:lstStyle/>
          <a:p>
            <a:pPr algn="r">
              <a:lnSpc>
                <a:spcPts val="3253"/>
              </a:lnSpc>
            </a:pPr>
            <a:r>
              <a:rPr lang="en-US" sz="2323" b="1">
                <a:solidFill>
                  <a:srgbClr val="FFFFFF"/>
                </a:solidFill>
                <a:latin typeface="Poppins Bold"/>
                <a:ea typeface="Poppins Bold"/>
                <a:cs typeface="Poppins Bold"/>
                <a:sym typeface="Poppins Bold"/>
              </a:rPr>
              <a:t>hello@reallygreatsite.com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10930" y="0"/>
            <a:ext cx="9445097" cy="10287000"/>
            <a:chOff x="0" y="0"/>
            <a:chExt cx="2487598" cy="2709333"/>
          </a:xfrm>
        </p:grpSpPr>
        <p:sp>
          <p:nvSpPr>
            <p:cNvPr id="3" name="Freeform 3"/>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1866796"/>
            <a:ext cx="7567445" cy="7118248"/>
            <a:chOff x="0" y="0"/>
            <a:chExt cx="887295" cy="834626"/>
          </a:xfrm>
        </p:grpSpPr>
        <p:sp>
          <p:nvSpPr>
            <p:cNvPr id="6" name="Freeform 6"/>
            <p:cNvSpPr/>
            <p:nvPr/>
          </p:nvSpPr>
          <p:spPr>
            <a:xfrm>
              <a:off x="0" y="0"/>
              <a:ext cx="887295" cy="834626"/>
            </a:xfrm>
            <a:custGeom>
              <a:avLst/>
              <a:gdLst/>
              <a:ahLst/>
              <a:cxnLst/>
              <a:rect l="l" t="t" r="r" b="b"/>
              <a:pathLst>
                <a:path w="887295" h="834626">
                  <a:moveTo>
                    <a:pt x="80821" y="0"/>
                  </a:moveTo>
                  <a:lnTo>
                    <a:pt x="806474" y="0"/>
                  </a:lnTo>
                  <a:cubicBezTo>
                    <a:pt x="851110" y="0"/>
                    <a:pt x="887295" y="36185"/>
                    <a:pt x="887295" y="80821"/>
                  </a:cubicBezTo>
                  <a:lnTo>
                    <a:pt x="887295" y="753805"/>
                  </a:lnTo>
                  <a:cubicBezTo>
                    <a:pt x="887295" y="775240"/>
                    <a:pt x="878780" y="795797"/>
                    <a:pt x="863623" y="810954"/>
                  </a:cubicBezTo>
                  <a:cubicBezTo>
                    <a:pt x="848466" y="826111"/>
                    <a:pt x="827909" y="834626"/>
                    <a:pt x="806474" y="834626"/>
                  </a:cubicBezTo>
                  <a:lnTo>
                    <a:pt x="80821" y="834626"/>
                  </a:lnTo>
                  <a:cubicBezTo>
                    <a:pt x="59386" y="834626"/>
                    <a:pt x="38829" y="826111"/>
                    <a:pt x="23672" y="810954"/>
                  </a:cubicBezTo>
                  <a:cubicBezTo>
                    <a:pt x="8515" y="795797"/>
                    <a:pt x="0" y="775240"/>
                    <a:pt x="0" y="753805"/>
                  </a:cubicBezTo>
                  <a:lnTo>
                    <a:pt x="0" y="80821"/>
                  </a:lnTo>
                  <a:cubicBezTo>
                    <a:pt x="0" y="59386"/>
                    <a:pt x="8515" y="38829"/>
                    <a:pt x="23672" y="23672"/>
                  </a:cubicBezTo>
                  <a:cubicBezTo>
                    <a:pt x="38829" y="8515"/>
                    <a:pt x="59386" y="0"/>
                    <a:pt x="80821" y="0"/>
                  </a:cubicBezTo>
                  <a:close/>
                </a:path>
              </a:pathLst>
            </a:custGeom>
            <a:blipFill>
              <a:blip r:embed="rId2"/>
              <a:stretch>
                <a:fillRect l="-20592" r="-20592"/>
              </a:stretch>
            </a:blipFill>
          </p:spPr>
        </p:sp>
      </p:grpSp>
      <p:grpSp>
        <p:nvGrpSpPr>
          <p:cNvPr id="7" name="Group 7"/>
          <p:cNvGrpSpPr/>
          <p:nvPr/>
        </p:nvGrpSpPr>
        <p:grpSpPr>
          <a:xfrm>
            <a:off x="284979" y="1042971"/>
            <a:ext cx="295794" cy="1147761"/>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12" name="TextBox 12"/>
          <p:cNvSpPr txBox="1"/>
          <p:nvPr/>
        </p:nvSpPr>
        <p:spPr>
          <a:xfrm>
            <a:off x="535963" y="2359620"/>
            <a:ext cx="8959937" cy="1173655"/>
          </a:xfrm>
          <a:prstGeom prst="rect">
            <a:avLst/>
          </a:prstGeom>
        </p:spPr>
        <p:txBody>
          <a:bodyPr wrap="square" lIns="0" tIns="0" rIns="0" bIns="0" rtlCol="0" anchor="t">
            <a:spAutoFit/>
          </a:bodyPr>
          <a:lstStyle/>
          <a:p>
            <a:pPr>
              <a:lnSpc>
                <a:spcPts val="3137"/>
              </a:lnSpc>
            </a:pPr>
            <a:r>
              <a:rPr lang="en-US" sz="2240" dirty="0" err="1">
                <a:solidFill>
                  <a:srgbClr val="0C8EB6"/>
                </a:solidFill>
                <a:latin typeface="Poppins"/>
                <a:ea typeface="Poppins"/>
                <a:cs typeface="Poppins"/>
                <a:sym typeface="Poppins"/>
              </a:rPr>
              <a:t>Seperti</a:t>
            </a:r>
            <a:r>
              <a:rPr lang="en-US" sz="2240" dirty="0">
                <a:solidFill>
                  <a:srgbClr val="0C8EB6"/>
                </a:solidFill>
                <a:latin typeface="Poppins"/>
                <a:ea typeface="Poppins"/>
                <a:cs typeface="Poppins"/>
                <a:sym typeface="Poppins"/>
              </a:rPr>
              <a:t> yang </a:t>
            </a:r>
            <a:r>
              <a:rPr lang="en-US" sz="2240" dirty="0" err="1">
                <a:solidFill>
                  <a:srgbClr val="0C8EB6"/>
                </a:solidFill>
                <a:latin typeface="Poppins"/>
                <a:ea typeface="Poppins"/>
                <a:cs typeface="Poppins"/>
                <a:sym typeface="Poppins"/>
              </a:rPr>
              <a:t>kita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tahu</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bahwasan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nya</a:t>
            </a:r>
            <a:r>
              <a:rPr lang="en-US" sz="2240" dirty="0">
                <a:solidFill>
                  <a:srgbClr val="0C8EB6"/>
                </a:solidFill>
                <a:latin typeface="Poppins"/>
                <a:ea typeface="Poppins"/>
                <a:cs typeface="Poppins"/>
                <a:sym typeface="Poppins"/>
              </a:rPr>
              <a:t> section </a:t>
            </a:r>
            <a:r>
              <a:rPr lang="en-US" sz="2240" b="1" dirty="0">
                <a:solidFill>
                  <a:srgbClr val="0C8EB6"/>
                </a:solidFill>
                <a:latin typeface="Poppins"/>
                <a:ea typeface="Poppins"/>
                <a:cs typeface="Poppins"/>
                <a:sym typeface="Poppins"/>
              </a:rPr>
              <a:t>HR</a:t>
            </a:r>
            <a:r>
              <a:rPr lang="en-US" sz="2240" dirty="0">
                <a:solidFill>
                  <a:srgbClr val="0C8EB6"/>
                </a:solidFill>
                <a:latin typeface="Poppins"/>
                <a:ea typeface="Poppins"/>
                <a:cs typeface="Poppins"/>
                <a:sym typeface="Poppins"/>
              </a:rPr>
              <a:t> adalah </a:t>
            </a:r>
            <a:r>
              <a:rPr lang="en-US" sz="2240" dirty="0" err="1">
                <a:solidFill>
                  <a:srgbClr val="0C8EB6"/>
                </a:solidFill>
                <a:latin typeface="Poppins"/>
                <a:ea typeface="Poppins"/>
                <a:cs typeface="Poppins"/>
                <a:sym typeface="Poppins"/>
              </a:rPr>
              <a:t>jantung</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perusahaan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karena</a:t>
            </a:r>
            <a:r>
              <a:rPr lang="en-US" sz="2240" dirty="0">
                <a:solidFill>
                  <a:srgbClr val="0C8EB6"/>
                </a:solidFill>
                <a:latin typeface="Poppins"/>
                <a:ea typeface="Poppins"/>
                <a:cs typeface="Poppins"/>
                <a:sym typeface="Poppins"/>
              </a:rPr>
              <a:t> pada section ini </a:t>
            </a:r>
            <a:r>
              <a:rPr lang="en-US" sz="2240" b="1" dirty="0" err="1">
                <a:solidFill>
                  <a:srgbClr val="0C8EB6"/>
                </a:solidFill>
                <a:latin typeface="Poppins"/>
                <a:ea typeface="Poppins"/>
                <a:cs typeface="Poppins"/>
                <a:sym typeface="Poppins"/>
              </a:rPr>
              <a:t>mengatur</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seluruh</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karyawan</a:t>
            </a:r>
            <a:r>
              <a:rPr lang="en-US" sz="2240" dirty="0">
                <a:solidFill>
                  <a:srgbClr val="0C8EB6"/>
                </a:solidFill>
                <a:latin typeface="Poppins"/>
                <a:ea typeface="Poppins"/>
                <a:cs typeface="Poppins"/>
                <a:sym typeface="Poppins"/>
              </a:rPr>
              <a:t> di Perusahaan.</a:t>
            </a:r>
          </a:p>
        </p:txBody>
      </p:sp>
      <p:sp>
        <p:nvSpPr>
          <p:cNvPr id="13" name="TextBox 13"/>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3" name="TextBox 12">
            <a:extLst>
              <a:ext uri="{FF2B5EF4-FFF2-40B4-BE49-F238E27FC236}">
                <a16:creationId xmlns:a16="http://schemas.microsoft.com/office/drawing/2014/main" id="{29A1E763-A470-437F-B691-6D9C62C6CF78}"/>
              </a:ext>
            </a:extLst>
          </p:cNvPr>
          <p:cNvSpPr txBox="1"/>
          <p:nvPr/>
        </p:nvSpPr>
        <p:spPr>
          <a:xfrm>
            <a:off x="535962" y="4306666"/>
            <a:ext cx="8959937" cy="1571199"/>
          </a:xfrm>
          <a:prstGeom prst="rect">
            <a:avLst/>
          </a:prstGeom>
        </p:spPr>
        <p:txBody>
          <a:bodyPr wrap="square" lIns="0" tIns="0" rIns="0" bIns="0" rtlCol="0" anchor="t">
            <a:spAutoFit/>
          </a:bodyPr>
          <a:lstStyle/>
          <a:p>
            <a:pPr>
              <a:lnSpc>
                <a:spcPts val="3137"/>
              </a:lnSpc>
            </a:pPr>
            <a:r>
              <a:rPr lang="en-US" sz="2240" b="1" dirty="0">
                <a:solidFill>
                  <a:srgbClr val="0C8EB6"/>
                </a:solidFill>
                <a:latin typeface="Poppins"/>
                <a:ea typeface="Poppins"/>
                <a:cs typeface="Poppins"/>
                <a:sym typeface="Poppins"/>
              </a:rPr>
              <a:t>Hal </a:t>
            </a:r>
            <a:r>
              <a:rPr lang="en-US" sz="2240" b="1" dirty="0" err="1">
                <a:solidFill>
                  <a:srgbClr val="0C8EB6"/>
                </a:solidFill>
                <a:latin typeface="Poppins"/>
                <a:ea typeface="Poppins"/>
                <a:cs typeface="Poppins"/>
                <a:sym typeface="Poppins"/>
              </a:rPr>
              <a:t>utama</a:t>
            </a:r>
            <a:r>
              <a:rPr lang="en-US" sz="2240" b="1" dirty="0">
                <a:solidFill>
                  <a:srgbClr val="0C8EB6"/>
                </a:solidFill>
                <a:latin typeface="Poppins"/>
                <a:ea typeface="Poppins"/>
                <a:cs typeface="Poppins"/>
                <a:sym typeface="Poppins"/>
              </a:rPr>
              <a:t> yang di </a:t>
            </a:r>
            <a:r>
              <a:rPr lang="en-US" sz="2240" b="1" dirty="0" err="1">
                <a:solidFill>
                  <a:srgbClr val="0C8EB6"/>
                </a:solidFill>
                <a:latin typeface="Poppins"/>
                <a:ea typeface="Poppins"/>
                <a:cs typeface="Poppins"/>
                <a:sym typeface="Poppins"/>
              </a:rPr>
              <a:t>atur</a:t>
            </a:r>
            <a:r>
              <a:rPr lang="en-US" sz="2240" b="1" dirty="0">
                <a:solidFill>
                  <a:srgbClr val="0C8EB6"/>
                </a:solidFill>
                <a:latin typeface="Poppins"/>
                <a:ea typeface="Poppins"/>
                <a:cs typeface="Poppins"/>
                <a:sym typeface="Poppins"/>
              </a:rPr>
              <a:t> </a:t>
            </a:r>
            <a:r>
              <a:rPr lang="en-US" sz="2240" dirty="0">
                <a:solidFill>
                  <a:srgbClr val="0C8EB6"/>
                </a:solidFill>
                <a:latin typeface="Poppins"/>
                <a:ea typeface="Poppins"/>
                <a:cs typeface="Poppins"/>
                <a:sym typeface="Poppins"/>
              </a:rPr>
              <a:t>oleh HR Section </a:t>
            </a:r>
            <a:r>
              <a:rPr lang="en-US" sz="2240" dirty="0" err="1">
                <a:solidFill>
                  <a:srgbClr val="0C8EB6"/>
                </a:solidFill>
                <a:latin typeface="Poppins"/>
                <a:ea typeface="Poppins"/>
                <a:cs typeface="Poppins"/>
                <a:sym typeface="Poppins"/>
              </a:rPr>
              <a:t>untuk</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karyawan</a:t>
            </a:r>
            <a:r>
              <a:rPr lang="en-US" sz="2240" dirty="0">
                <a:solidFill>
                  <a:srgbClr val="0C8EB6"/>
                </a:solidFill>
                <a:latin typeface="Poppins"/>
                <a:ea typeface="Poppins"/>
                <a:cs typeface="Poppins"/>
                <a:sym typeface="Poppins"/>
              </a:rPr>
              <a:t> </a:t>
            </a:r>
            <a:r>
              <a:rPr lang="en-US" sz="2240" b="1" dirty="0">
                <a:solidFill>
                  <a:srgbClr val="0C8EB6"/>
                </a:solidFill>
                <a:latin typeface="Poppins"/>
                <a:ea typeface="Poppins"/>
                <a:cs typeface="Poppins"/>
                <a:sym typeface="Poppins"/>
              </a:rPr>
              <a:t>adalah</a:t>
            </a:r>
            <a:r>
              <a:rPr lang="en-US" sz="2240"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Absensi</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karena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absensi</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merupakan</a:t>
            </a:r>
            <a:r>
              <a:rPr lang="en-US" sz="2240" dirty="0">
                <a:solidFill>
                  <a:srgbClr val="0C8EB6"/>
                </a:solidFill>
                <a:latin typeface="Poppins"/>
                <a:ea typeface="Poppins"/>
                <a:cs typeface="Poppins"/>
                <a:sym typeface="Poppins"/>
              </a:rPr>
              <a:t> parameter </a:t>
            </a:r>
            <a:r>
              <a:rPr lang="en-US" sz="2240" dirty="0" err="1">
                <a:solidFill>
                  <a:srgbClr val="0C8EB6"/>
                </a:solidFill>
                <a:latin typeface="Poppins"/>
                <a:ea typeface="Poppins"/>
                <a:cs typeface="Poppins"/>
                <a:sym typeface="Poppins"/>
              </a:rPr>
              <a:t>penialian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perusahaan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terhadap</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karyawannya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meliputi</a:t>
            </a:r>
            <a:r>
              <a:rPr lang="en-US" sz="2240" dirty="0">
                <a:solidFill>
                  <a:srgbClr val="0C8EB6"/>
                </a:solidFill>
                <a:latin typeface="Poppins"/>
                <a:ea typeface="Poppins"/>
                <a:cs typeface="Poppins"/>
                <a:sym typeface="Poppins"/>
              </a:rPr>
              <a:t> :</a:t>
            </a:r>
            <a:br>
              <a:rPr lang="en-US" sz="2240" dirty="0">
                <a:solidFill>
                  <a:srgbClr val="0C8EB6"/>
                </a:solidFill>
                <a:latin typeface="Poppins"/>
                <a:ea typeface="Poppins"/>
                <a:cs typeface="Poppins"/>
                <a:sym typeface="Poppins"/>
              </a:rPr>
            </a:br>
            <a:endParaRPr lang="en-US" sz="2240" dirty="0">
              <a:solidFill>
                <a:srgbClr val="0C8EB6"/>
              </a:solidFill>
              <a:latin typeface="Poppins"/>
              <a:ea typeface="Poppins"/>
              <a:cs typeface="Poppins"/>
              <a:sym typeface="Poppins"/>
            </a:endParaRPr>
          </a:p>
        </p:txBody>
      </p:sp>
      <p:sp>
        <p:nvSpPr>
          <p:cNvPr id="24" name="TextBox 12">
            <a:extLst>
              <a:ext uri="{FF2B5EF4-FFF2-40B4-BE49-F238E27FC236}">
                <a16:creationId xmlns:a16="http://schemas.microsoft.com/office/drawing/2014/main" id="{E03CF5DF-5ADF-48CF-988C-0A1D1893BF76}"/>
              </a:ext>
            </a:extLst>
          </p:cNvPr>
          <p:cNvSpPr txBox="1"/>
          <p:nvPr/>
        </p:nvSpPr>
        <p:spPr>
          <a:xfrm>
            <a:off x="535961" y="5863625"/>
            <a:ext cx="2330539" cy="1173655"/>
          </a:xfrm>
          <a:prstGeom prst="rect">
            <a:avLst/>
          </a:prstGeom>
        </p:spPr>
        <p:txBody>
          <a:bodyPr wrap="square" lIns="0" tIns="0" rIns="0" bIns="0" rtlCol="0" anchor="t">
            <a:spAutoFit/>
          </a:bodyPr>
          <a:lstStyle/>
          <a:p>
            <a:pPr marL="457200" indent="-457200">
              <a:lnSpc>
                <a:spcPts val="3137"/>
              </a:lnSpc>
              <a:buFont typeface="+mj-lt"/>
              <a:buAutoNum type="arabicPeriod"/>
            </a:pPr>
            <a:r>
              <a:rPr lang="en-US" sz="2240" b="1" dirty="0" err="1">
                <a:solidFill>
                  <a:srgbClr val="0C8EB6"/>
                </a:solidFill>
                <a:latin typeface="Poppins"/>
                <a:ea typeface="Poppins"/>
                <a:cs typeface="Poppins"/>
                <a:sym typeface="Poppins"/>
              </a:rPr>
              <a:t>Gaji</a:t>
            </a:r>
            <a:endParaRPr lang="en-US" sz="2240" b="1" dirty="0">
              <a:solidFill>
                <a:srgbClr val="0C8EB6"/>
              </a:solidFill>
              <a:latin typeface="Poppins"/>
              <a:ea typeface="Poppins"/>
              <a:cs typeface="Poppins"/>
              <a:sym typeface="Poppins"/>
            </a:endParaRPr>
          </a:p>
          <a:p>
            <a:pPr marL="457200" indent="-457200">
              <a:lnSpc>
                <a:spcPts val="3137"/>
              </a:lnSpc>
              <a:buFont typeface="+mj-lt"/>
              <a:buAutoNum type="arabicPeriod"/>
            </a:pPr>
            <a:r>
              <a:rPr lang="en-US" sz="2240" b="1" dirty="0">
                <a:solidFill>
                  <a:srgbClr val="0C8EB6"/>
                </a:solidFill>
                <a:latin typeface="Poppins"/>
                <a:ea typeface="Poppins"/>
                <a:cs typeface="Poppins"/>
                <a:sym typeface="Poppins"/>
              </a:rPr>
              <a:t>Bonus</a:t>
            </a:r>
          </a:p>
          <a:p>
            <a:pPr marL="457200" indent="-457200">
              <a:lnSpc>
                <a:spcPts val="3137"/>
              </a:lnSpc>
              <a:buFont typeface="+mj-lt"/>
              <a:buAutoNum type="arabicPeriod"/>
            </a:pPr>
            <a:r>
              <a:rPr lang="en-US" sz="2240" b="1" dirty="0" err="1">
                <a:solidFill>
                  <a:srgbClr val="0C8EB6"/>
                </a:solidFill>
                <a:latin typeface="Poppins"/>
                <a:ea typeface="Poppins"/>
                <a:cs typeface="Poppins"/>
                <a:sym typeface="Poppins"/>
              </a:rPr>
              <a:t>Promosi</a:t>
            </a:r>
            <a:endParaRPr lang="en-US" sz="2240" b="1" dirty="0">
              <a:solidFill>
                <a:srgbClr val="0C8EB6"/>
              </a:solidFill>
              <a:latin typeface="Poppins"/>
              <a:ea typeface="Poppins"/>
              <a:cs typeface="Poppins"/>
              <a:sym typeface="Poppins"/>
            </a:endParaRPr>
          </a:p>
        </p:txBody>
      </p:sp>
      <p:sp>
        <p:nvSpPr>
          <p:cNvPr id="25" name="TextBox 12">
            <a:extLst>
              <a:ext uri="{FF2B5EF4-FFF2-40B4-BE49-F238E27FC236}">
                <a16:creationId xmlns:a16="http://schemas.microsoft.com/office/drawing/2014/main" id="{CA6E00E8-1AC2-4068-B5A5-7E7DBF1D0C1F}"/>
              </a:ext>
            </a:extLst>
          </p:cNvPr>
          <p:cNvSpPr txBox="1"/>
          <p:nvPr/>
        </p:nvSpPr>
        <p:spPr>
          <a:xfrm>
            <a:off x="5638800" y="5863625"/>
            <a:ext cx="2966803" cy="1173655"/>
          </a:xfrm>
          <a:prstGeom prst="rect">
            <a:avLst/>
          </a:prstGeom>
        </p:spPr>
        <p:txBody>
          <a:bodyPr wrap="square" lIns="0" tIns="0" rIns="0" bIns="0" rtlCol="0" anchor="t">
            <a:spAutoFit/>
          </a:bodyPr>
          <a:lstStyle/>
          <a:p>
            <a:pPr algn="ctr">
              <a:lnSpc>
                <a:spcPts val="3137"/>
              </a:lnSpc>
            </a:pPr>
            <a:r>
              <a:rPr lang="en-US" sz="2240" dirty="0" err="1">
                <a:solidFill>
                  <a:srgbClr val="0C8EB6"/>
                </a:solidFill>
                <a:latin typeface="Poppins"/>
                <a:ea typeface="Poppins"/>
                <a:cs typeface="Poppins"/>
                <a:sym typeface="Poppins"/>
              </a:rPr>
              <a:t>Atau</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dapat</a:t>
            </a:r>
            <a:r>
              <a:rPr lang="en-US" sz="2240" dirty="0">
                <a:solidFill>
                  <a:srgbClr val="0C8EB6"/>
                </a:solidFill>
                <a:latin typeface="Poppins"/>
                <a:ea typeface="Poppins"/>
                <a:cs typeface="Poppins"/>
                <a:sym typeface="Poppins"/>
              </a:rPr>
              <a:t> di </a:t>
            </a:r>
            <a:br>
              <a:rPr lang="en-US" sz="2240" dirty="0">
                <a:solidFill>
                  <a:srgbClr val="0C8EB6"/>
                </a:solidFill>
                <a:latin typeface="Poppins"/>
                <a:ea typeface="Poppins"/>
                <a:cs typeface="Poppins"/>
                <a:sym typeface="Poppins"/>
              </a:rPr>
            </a:br>
            <a:r>
              <a:rPr lang="en-US" sz="2240" dirty="0" err="1">
                <a:solidFill>
                  <a:srgbClr val="0C8EB6"/>
                </a:solidFill>
                <a:latin typeface="Poppins"/>
                <a:ea typeface="Poppins"/>
                <a:cs typeface="Poppins"/>
                <a:sym typeface="Poppins"/>
              </a:rPr>
              <a:t>sebut</a:t>
            </a:r>
            <a:r>
              <a:rPr lang="en-US" sz="2240" dirty="0">
                <a:solidFill>
                  <a:srgbClr val="0C8EB6"/>
                </a:solidFill>
                <a:latin typeface="Poppins"/>
                <a:ea typeface="Poppins"/>
                <a:cs typeface="Poppins"/>
                <a:sym typeface="Poppins"/>
              </a:rPr>
              <a:t> juga </a:t>
            </a:r>
            <a:r>
              <a:rPr lang="en-US" sz="2240" dirty="0" err="1">
                <a:solidFill>
                  <a:srgbClr val="0C8EB6"/>
                </a:solidFill>
                <a:latin typeface="Poppins"/>
                <a:ea typeface="Poppins"/>
                <a:cs typeface="Poppins"/>
                <a:sym typeface="Poppins"/>
              </a:rPr>
              <a:t>sebagai</a:t>
            </a:r>
            <a:r>
              <a:rPr lang="en-US" sz="2240" dirty="0">
                <a:solidFill>
                  <a:srgbClr val="0C8EB6"/>
                </a:solidFill>
                <a:latin typeface="Poppins"/>
                <a:ea typeface="Poppins"/>
                <a:cs typeface="Poppins"/>
                <a:sym typeface="Poppins"/>
              </a:rPr>
              <a:t>: </a:t>
            </a:r>
            <a:r>
              <a:rPr lang="en-US" sz="2240" b="1" dirty="0">
                <a:solidFill>
                  <a:srgbClr val="0C8EB6"/>
                </a:solidFill>
                <a:latin typeface="Poppins"/>
                <a:ea typeface="Poppins"/>
                <a:cs typeface="Poppins"/>
                <a:sym typeface="Poppins"/>
              </a:rPr>
              <a:t>Productivity</a:t>
            </a:r>
          </a:p>
        </p:txBody>
      </p:sp>
      <p:grpSp>
        <p:nvGrpSpPr>
          <p:cNvPr id="26" name="Group 25">
            <a:extLst>
              <a:ext uri="{FF2B5EF4-FFF2-40B4-BE49-F238E27FC236}">
                <a16:creationId xmlns:a16="http://schemas.microsoft.com/office/drawing/2014/main" id="{4525F7E1-E6AF-4829-A303-774774565090}"/>
              </a:ext>
            </a:extLst>
          </p:cNvPr>
          <p:cNvGrpSpPr/>
          <p:nvPr/>
        </p:nvGrpSpPr>
        <p:grpSpPr>
          <a:xfrm>
            <a:off x="2616384" y="5887288"/>
            <a:ext cx="2875013" cy="1138615"/>
            <a:chOff x="2528251" y="5105986"/>
            <a:chExt cx="2875013" cy="1138615"/>
          </a:xfrm>
        </p:grpSpPr>
        <p:pic>
          <p:nvPicPr>
            <p:cNvPr id="2050" name="Picture 2">
              <a:extLst>
                <a:ext uri="{FF2B5EF4-FFF2-40B4-BE49-F238E27FC236}">
                  <a16:creationId xmlns:a16="http://schemas.microsoft.com/office/drawing/2014/main" id="{BACB59EB-7EA0-40D6-AFF1-D69E9303ED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528251" y="5105986"/>
              <a:ext cx="1126327" cy="11263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BA75991-FA74-4C55-8E1A-F1EFCB6D08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3402594" y="5112130"/>
              <a:ext cx="1126327" cy="11263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59E51E6-D25F-4AE6-AC36-91495A4972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276937" y="5118274"/>
              <a:ext cx="1126327" cy="112632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12">
            <a:extLst>
              <a:ext uri="{FF2B5EF4-FFF2-40B4-BE49-F238E27FC236}">
                <a16:creationId xmlns:a16="http://schemas.microsoft.com/office/drawing/2014/main" id="{78BD7A9C-17C9-4156-B65B-5F5977D04754}"/>
              </a:ext>
            </a:extLst>
          </p:cNvPr>
          <p:cNvSpPr txBox="1"/>
          <p:nvPr/>
        </p:nvSpPr>
        <p:spPr>
          <a:xfrm>
            <a:off x="535961" y="7947184"/>
            <a:ext cx="8608040" cy="1173655"/>
          </a:xfrm>
          <a:prstGeom prst="rect">
            <a:avLst/>
          </a:prstGeom>
        </p:spPr>
        <p:txBody>
          <a:bodyPr wrap="square" lIns="0" tIns="0" rIns="0" bIns="0" rtlCol="0" anchor="t">
            <a:spAutoFit/>
          </a:bodyPr>
          <a:lstStyle/>
          <a:p>
            <a:pPr>
              <a:lnSpc>
                <a:spcPts val="3137"/>
              </a:lnSpc>
            </a:pPr>
            <a:r>
              <a:rPr lang="en-US" sz="2240" b="1" dirty="0">
                <a:solidFill>
                  <a:srgbClr val="0C8EB6"/>
                </a:solidFill>
                <a:latin typeface="Poppins"/>
                <a:ea typeface="Poppins"/>
                <a:cs typeface="Poppins"/>
                <a:sym typeface="Poppins"/>
              </a:rPr>
              <a:t>Jadi system </a:t>
            </a:r>
            <a:r>
              <a:rPr lang="en-US" sz="2240" b="1" dirty="0" err="1">
                <a:solidFill>
                  <a:srgbClr val="0C8EB6"/>
                </a:solidFill>
                <a:latin typeface="Poppins"/>
                <a:ea typeface="Poppins"/>
                <a:cs typeface="Poppins"/>
                <a:sym typeface="Poppins"/>
              </a:rPr>
              <a:t>Absensi</a:t>
            </a:r>
            <a:r>
              <a:rPr lang="en-US" sz="2240" b="1" dirty="0">
                <a:solidFill>
                  <a:srgbClr val="0C8EB6"/>
                </a:solidFill>
                <a:latin typeface="Poppins"/>
                <a:ea typeface="Poppins"/>
                <a:cs typeface="Poppins"/>
                <a:sym typeface="Poppins"/>
              </a:rPr>
              <a:t> harusnya </a:t>
            </a:r>
            <a:r>
              <a:rPr lang="en-US" sz="2240" b="1" dirty="0" err="1">
                <a:solidFill>
                  <a:srgbClr val="0C8EB6"/>
                </a:solidFill>
                <a:latin typeface="Poppins"/>
                <a:ea typeface="Poppins"/>
                <a:cs typeface="Poppins"/>
                <a:sym typeface="Poppins"/>
              </a:rPr>
              <a:t>memiliki</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Akurasi</a:t>
            </a:r>
            <a:r>
              <a:rPr lang="en-US" sz="2240" b="1" dirty="0">
                <a:solidFill>
                  <a:srgbClr val="0C8EB6"/>
                </a:solidFill>
                <a:latin typeface="Poppins"/>
                <a:ea typeface="Poppins"/>
                <a:cs typeface="Poppins"/>
                <a:sym typeface="Poppins"/>
              </a:rPr>
              <a:t> yang </a:t>
            </a:r>
            <a:r>
              <a:rPr lang="en-US" sz="2240" b="1" dirty="0" err="1">
                <a:solidFill>
                  <a:srgbClr val="0C8EB6"/>
                </a:solidFill>
                <a:latin typeface="Poppins"/>
                <a:ea typeface="Poppins"/>
                <a:cs typeface="Poppins"/>
                <a:sym typeface="Poppins"/>
              </a:rPr>
              <a:t>tinggi</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karena</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absensi</a:t>
            </a:r>
            <a:r>
              <a:rPr lang="en-US" sz="2240" b="1" dirty="0">
                <a:solidFill>
                  <a:srgbClr val="0C8EB6"/>
                </a:solidFill>
                <a:latin typeface="Poppins"/>
                <a:ea typeface="Poppins"/>
                <a:cs typeface="Poppins"/>
                <a:sym typeface="Poppins"/>
              </a:rPr>
              <a:t> sangat </a:t>
            </a:r>
            <a:r>
              <a:rPr lang="en-US" sz="2240" b="1" dirty="0" err="1">
                <a:solidFill>
                  <a:srgbClr val="0C8EB6"/>
                </a:solidFill>
                <a:latin typeface="Poppins"/>
                <a:ea typeface="Poppins"/>
                <a:cs typeface="Poppins"/>
                <a:sym typeface="Poppins"/>
              </a:rPr>
              <a:t>berpengaruh</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terhadap</a:t>
            </a:r>
            <a:r>
              <a:rPr lang="en-US" sz="2240" b="1" dirty="0">
                <a:solidFill>
                  <a:srgbClr val="0C8EB6"/>
                </a:solidFill>
                <a:latin typeface="Poppins"/>
                <a:ea typeface="Poppins"/>
                <a:cs typeface="Poppins"/>
                <a:sym typeface="Poppins"/>
              </a:rPr>
              <a:t> hal2 </a:t>
            </a:r>
            <a:r>
              <a:rPr lang="en-US" sz="2240" b="1" dirty="0" err="1">
                <a:solidFill>
                  <a:srgbClr val="0C8EB6"/>
                </a:solidFill>
                <a:latin typeface="Poppins"/>
                <a:ea typeface="Poppins"/>
                <a:cs typeface="Poppins"/>
                <a:sym typeface="Poppins"/>
              </a:rPr>
              <a:t>penting</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karyawan</a:t>
            </a:r>
            <a:r>
              <a:rPr lang="en-US" sz="2240" b="1" dirty="0">
                <a:solidFill>
                  <a:srgbClr val="0C8EB6"/>
                </a:solidFill>
                <a:latin typeface="Poppins"/>
                <a:ea typeface="Poppins"/>
                <a:cs typeface="Poppins"/>
                <a:sym typeface="Poppins"/>
              </a:rPr>
              <a:t>.</a:t>
            </a:r>
          </a:p>
        </p:txBody>
      </p:sp>
      <p:sp>
        <p:nvSpPr>
          <p:cNvPr id="39" name="Rectangle: Rounded Corners 38">
            <a:hlinkClick r:id="rId6" action="ppaction://hlinksldjump"/>
            <a:extLst>
              <a:ext uri="{FF2B5EF4-FFF2-40B4-BE49-F238E27FC236}">
                <a16:creationId xmlns:a16="http://schemas.microsoft.com/office/drawing/2014/main" id="{6BF78E9F-0D94-4FC7-9A2A-FA02DF64BDDF}"/>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13">
            <a:extLst>
              <a:ext uri="{FF2B5EF4-FFF2-40B4-BE49-F238E27FC236}">
                <a16:creationId xmlns:a16="http://schemas.microsoft.com/office/drawing/2014/main" id="{31B031DD-1754-46E9-BDE7-9E7534FDCD3F}"/>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41" name="Rectangle: Rounded Corners 40">
            <a:hlinkClick r:id="rId7" action="ppaction://hlinksldjump"/>
            <a:extLst>
              <a:ext uri="{FF2B5EF4-FFF2-40B4-BE49-F238E27FC236}">
                <a16:creationId xmlns:a16="http://schemas.microsoft.com/office/drawing/2014/main" id="{0F53C48D-1AF4-4EBF-BDA9-127E5F0EDC56}"/>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4">
            <a:extLst>
              <a:ext uri="{FF2B5EF4-FFF2-40B4-BE49-F238E27FC236}">
                <a16:creationId xmlns:a16="http://schemas.microsoft.com/office/drawing/2014/main" id="{CC579B25-8FE3-40E0-89E3-923C540CEE2C}"/>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43" name="Rectangle: Rounded Corners 42">
            <a:hlinkClick r:id="rId8" action="ppaction://hlinksldjump"/>
            <a:extLst>
              <a:ext uri="{FF2B5EF4-FFF2-40B4-BE49-F238E27FC236}">
                <a16:creationId xmlns:a16="http://schemas.microsoft.com/office/drawing/2014/main" id="{CB6E94C3-D5B5-4098-ABF4-467BC626DFB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92325A81-99C8-4827-B30C-151CCFE8264C}"/>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15">
            <a:extLst>
              <a:ext uri="{FF2B5EF4-FFF2-40B4-BE49-F238E27FC236}">
                <a16:creationId xmlns:a16="http://schemas.microsoft.com/office/drawing/2014/main" id="{576570A7-4B23-4D42-AD5B-FE2F21F962E5}"/>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6" name="TextBox 16">
            <a:extLst>
              <a:ext uri="{FF2B5EF4-FFF2-40B4-BE49-F238E27FC236}">
                <a16:creationId xmlns:a16="http://schemas.microsoft.com/office/drawing/2014/main" id="{01261A57-45A3-47B4-A755-FAB0D2A66EED}"/>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sp>
        <p:nvSpPr>
          <p:cNvPr id="12" name="TextBox 12"/>
          <p:cNvSpPr txBox="1"/>
          <p:nvPr/>
        </p:nvSpPr>
        <p:spPr>
          <a:xfrm>
            <a:off x="364397" y="2608815"/>
            <a:ext cx="7257617" cy="436017"/>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A. </a:t>
            </a:r>
            <a:r>
              <a:rPr lang="en-US" sz="2800" dirty="0" err="1">
                <a:solidFill>
                  <a:srgbClr val="0C8EB6"/>
                </a:solidFill>
                <a:latin typeface="Poppins"/>
                <a:ea typeface="Poppins"/>
                <a:cs typeface="Poppins"/>
                <a:sym typeface="Poppins"/>
              </a:rPr>
              <a:t>Memahami</a:t>
            </a:r>
            <a:r>
              <a:rPr lang="en-US" sz="2800" dirty="0">
                <a:solidFill>
                  <a:srgbClr val="0C8EB6"/>
                </a:solidFill>
                <a:latin typeface="Poppins"/>
                <a:ea typeface="Poppins"/>
                <a:cs typeface="Poppins"/>
                <a:sym typeface="Poppins"/>
              </a:rPr>
              <a:t> </a:t>
            </a:r>
            <a:r>
              <a:rPr lang="en-US" sz="2800" dirty="0" err="1" smtClean="0">
                <a:solidFill>
                  <a:srgbClr val="0C8EB6"/>
                </a:solidFill>
                <a:latin typeface="Poppins"/>
                <a:ea typeface="Poppins"/>
                <a:cs typeface="Poppins"/>
                <a:sym typeface="Poppins"/>
              </a:rPr>
              <a:t>masalah</a:t>
            </a:r>
            <a:endParaRPr lang="en-US" sz="2800" dirty="0">
              <a:solidFill>
                <a:srgbClr val="0C8EB6"/>
              </a:solidFill>
              <a:latin typeface="Poppins"/>
              <a:ea typeface="Poppins"/>
              <a:cs typeface="Poppins"/>
              <a:sym typeface="Poppins"/>
            </a:endParaRPr>
          </a:p>
        </p:txBody>
      </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sp>
        <p:nvSpPr>
          <p:cNvPr id="18" name="TextBox 18"/>
          <p:cNvSpPr txBox="1"/>
          <p:nvPr/>
        </p:nvSpPr>
        <p:spPr>
          <a:xfrm>
            <a:off x="364397" y="3146741"/>
            <a:ext cx="17923603" cy="849207"/>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Perusahaan Budi </a:t>
            </a:r>
            <a:r>
              <a:rPr lang="en-US" sz="2400" dirty="0" err="1">
                <a:solidFill>
                  <a:srgbClr val="0C8EB6"/>
                </a:solidFill>
                <a:latin typeface="Poppins"/>
                <a:ea typeface="Poppins"/>
                <a:cs typeface="Poppins"/>
                <a:sym typeface="Poppins"/>
              </a:rPr>
              <a:t>Oetomo</a:t>
            </a:r>
            <a:r>
              <a:rPr lang="en-US" sz="2400" dirty="0">
                <a:solidFill>
                  <a:srgbClr val="0C8EB6"/>
                </a:solidFill>
                <a:latin typeface="Poppins"/>
                <a:ea typeface="Poppins"/>
                <a:cs typeface="Poppins"/>
                <a:sym typeface="Poppins"/>
              </a:rPr>
              <a:t> yang </a:t>
            </a:r>
            <a:r>
              <a:rPr lang="en-US" sz="2400" dirty="0" err="1">
                <a:solidFill>
                  <a:srgbClr val="0C8EB6"/>
                </a:solidFill>
                <a:latin typeface="Poppins"/>
                <a:ea typeface="Poppins"/>
                <a:cs typeface="Poppins"/>
                <a:sym typeface="Poppins"/>
              </a:rPr>
              <a:t>bangkrut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tersebut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ternyata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memiliki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yang cukup </a:t>
            </a:r>
            <a:r>
              <a:rPr lang="en-US" sz="2400" dirty="0" err="1">
                <a:solidFill>
                  <a:srgbClr val="0C8EB6"/>
                </a:solidFill>
                <a:latin typeface="Poppins"/>
                <a:ea typeface="Poppins"/>
                <a:cs typeface="Poppins"/>
                <a:sym typeface="Poppins"/>
              </a:rPr>
              <a:t>banyak</a:t>
            </a:r>
            <a:r>
              <a:rPr lang="en-US" sz="2400" dirty="0">
                <a:solidFill>
                  <a:srgbClr val="0C8EB6"/>
                </a:solidFill>
                <a:latin typeface="Poppins"/>
                <a:ea typeface="Poppins"/>
                <a:cs typeface="Poppins"/>
                <a:sym typeface="Poppins"/>
              </a:rPr>
              <a:t>, dan </a:t>
            </a:r>
            <a:r>
              <a:rPr lang="en-US" sz="2400" b="1" dirty="0" err="1">
                <a:solidFill>
                  <a:srgbClr val="0C8EB6"/>
                </a:solidFill>
                <a:latin typeface="Poppins"/>
                <a:ea typeface="Poppins"/>
                <a:cs typeface="Poppins"/>
                <a:sym typeface="Poppins"/>
              </a:rPr>
              <a:t>sistem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nya</a:t>
            </a:r>
            <a:r>
              <a:rPr lang="en-US" sz="2400" b="1" dirty="0">
                <a:solidFill>
                  <a:srgbClr val="0C8EB6"/>
                </a:solidFill>
                <a:latin typeface="Poppins"/>
                <a:ea typeface="Poppins"/>
                <a:cs typeface="Poppins"/>
                <a:sym typeface="Poppins"/>
              </a:rPr>
              <a:t> manual </a:t>
            </a:r>
            <a:r>
              <a:rPr lang="en-US" sz="2400" dirty="0" err="1">
                <a:solidFill>
                  <a:srgbClr val="0C8EB6"/>
                </a:solidFill>
                <a:latin typeface="Poppins"/>
                <a:ea typeface="Poppins"/>
                <a:cs typeface="Poppins"/>
                <a:sym typeface="Poppins"/>
              </a:rPr>
              <a:t>sehingga</a:t>
            </a:r>
            <a:r>
              <a:rPr lang="en-US" sz="2400" dirty="0">
                <a:solidFill>
                  <a:srgbClr val="0C8EB6"/>
                </a:solidFill>
                <a:latin typeface="Poppins"/>
                <a:ea typeface="Poppins"/>
                <a:cs typeface="Poppins"/>
                <a:sym typeface="Poppins"/>
              </a:rPr>
              <a:t> masalah2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pengurusan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terjadi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hingga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kebangkrutan</a:t>
            </a:r>
            <a:r>
              <a:rPr lang="en-US" sz="2400" dirty="0">
                <a:solidFill>
                  <a:srgbClr val="0C8EB6"/>
                </a:solidFill>
                <a:latin typeface="Poppins"/>
                <a:ea typeface="Poppins"/>
                <a:cs typeface="Poppins"/>
                <a:sym typeface="Poppins"/>
              </a:rPr>
              <a:t>.</a:t>
            </a:r>
          </a:p>
        </p:txBody>
      </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773580" y="605814"/>
            <a:ext cx="83704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4987009"/>
            <a:ext cx="17552596"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System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manual </a:t>
            </a:r>
            <a:r>
              <a:rPr lang="en-US" sz="2400" dirty="0">
                <a:solidFill>
                  <a:srgbClr val="0C8EB6"/>
                </a:solidFill>
                <a:latin typeface="Poppins"/>
                <a:ea typeface="Poppins"/>
                <a:cs typeface="Poppins"/>
                <a:sym typeface="Poppins"/>
              </a:rPr>
              <a:t>yang </a:t>
            </a:r>
            <a:r>
              <a:rPr lang="en-US" sz="2400" dirty="0" err="1">
                <a:solidFill>
                  <a:srgbClr val="0C8EB6"/>
                </a:solidFill>
                <a:latin typeface="Poppins"/>
                <a:ea typeface="Poppins"/>
                <a:cs typeface="Poppins"/>
                <a:sym typeface="Poppins"/>
              </a:rPr>
              <a:t>melibatkan</a:t>
            </a:r>
            <a:r>
              <a:rPr lang="en-US" sz="2400" dirty="0">
                <a:solidFill>
                  <a:srgbClr val="0C8EB6"/>
                </a:solidFill>
                <a:latin typeface="Poppins"/>
                <a:ea typeface="Poppins"/>
                <a:cs typeface="Poppins"/>
                <a:sym typeface="Poppins"/>
              </a:rPr>
              <a:t> manusia di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serta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banyak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data yang harus di </a:t>
            </a:r>
            <a:r>
              <a:rPr lang="en-US" sz="2400" dirty="0" err="1">
                <a:solidFill>
                  <a:srgbClr val="0C8EB6"/>
                </a:solidFill>
                <a:latin typeface="Poppins"/>
                <a:ea typeface="Poppins"/>
                <a:cs typeface="Poppins"/>
                <a:sym typeface="Poppins"/>
              </a:rPr>
              <a:t>olah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tentu</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saja</a:t>
            </a:r>
            <a:r>
              <a:rPr lang="en-US" sz="2400" dirty="0">
                <a:solidFill>
                  <a:srgbClr val="0C8EB6"/>
                </a:solidFill>
                <a:latin typeface="Poppins"/>
                <a:ea typeface="Poppins"/>
                <a:cs typeface="Poppins"/>
                <a:sym typeface="Poppins"/>
              </a:rPr>
              <a:t> tidak </a:t>
            </a:r>
            <a:r>
              <a:rPr lang="en-US" sz="2400" dirty="0" err="1">
                <a:solidFill>
                  <a:srgbClr val="0C8EB6"/>
                </a:solidFill>
                <a:latin typeface="Poppins"/>
                <a:ea typeface="Poppins"/>
                <a:cs typeface="Poppins"/>
                <a:sym typeface="Poppins"/>
              </a:rPr>
              <a:t>lepas</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Human error</a:t>
            </a:r>
            <a:r>
              <a:rPr lang="en-US" sz="2400" dirty="0">
                <a:solidFill>
                  <a:srgbClr val="0C8EB6"/>
                </a:solidFill>
                <a:latin typeface="Poppins"/>
                <a:ea typeface="Poppins"/>
                <a:cs typeface="Poppins"/>
                <a:sym typeface="Poppins"/>
              </a:rPr>
              <a:t>, yang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7" y="4412777"/>
            <a:ext cx="7257617" cy="863570"/>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B. </a:t>
            </a:r>
            <a:r>
              <a:rPr lang="en-US" sz="2800" dirty="0" err="1">
                <a:solidFill>
                  <a:srgbClr val="0C8EB6"/>
                </a:solidFill>
                <a:latin typeface="Poppins"/>
                <a:ea typeface="Poppins"/>
                <a:cs typeface="Poppins"/>
                <a:sym typeface="Poppins"/>
              </a:rPr>
              <a:t>Mendefinisikan</a:t>
            </a:r>
            <a:r>
              <a:rPr lang="en-US" sz="2800" dirty="0">
                <a:solidFill>
                  <a:srgbClr val="0C8EB6"/>
                </a:solidFill>
                <a:latin typeface="Poppins"/>
                <a:ea typeface="Poppins"/>
                <a:cs typeface="Poppins"/>
                <a:sym typeface="Poppins"/>
              </a:rPr>
              <a:t> </a:t>
            </a:r>
            <a:r>
              <a:rPr lang="en-US" sz="2800" dirty="0" err="1" smtClean="0">
                <a:solidFill>
                  <a:srgbClr val="0C8EB6"/>
                </a:solidFill>
                <a:latin typeface="Poppins"/>
                <a:ea typeface="Poppins"/>
                <a:cs typeface="Poppins"/>
                <a:sym typeface="Poppins"/>
              </a:rPr>
              <a:t>masalah</a:t>
            </a:r>
            <a:r>
              <a:rPr lang="en-US" sz="2800" dirty="0">
                <a:solidFill>
                  <a:srgbClr val="0C8EB6"/>
                </a:solidFill>
                <a:latin typeface="Poppins"/>
                <a:ea typeface="Poppins"/>
                <a:cs typeface="Poppins"/>
                <a:sym typeface="Poppins"/>
              </a:rPr>
              <a:t> #1</a:t>
            </a:r>
          </a:p>
          <a:p>
            <a:pPr algn="just">
              <a:lnSpc>
                <a:spcPts val="3417"/>
              </a:lnSpc>
            </a:pPr>
            <a:endParaRPr lang="en-US" sz="2800" dirty="0">
              <a:solidFill>
                <a:srgbClr val="0C8EB6"/>
              </a:solidFill>
              <a:latin typeface="Poppins"/>
              <a:ea typeface="Poppins"/>
              <a:cs typeface="Poppins"/>
              <a:sym typeface="Poppins"/>
            </a:endParaRP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6056707"/>
            <a:ext cx="17552597" cy="1717650"/>
          </a:xfrm>
          <a:prstGeom prst="rect">
            <a:avLst/>
          </a:prstGeom>
        </p:spPr>
        <p:txBody>
          <a:bodyPr wrap="square" lIns="0" tIns="0" rIns="0" bIns="0" rtlCol="0" anchor="t">
            <a:spAutoFit/>
          </a:bodyPr>
          <a:lstStyle/>
          <a:p>
            <a:pPr marL="457200" indent="-457200">
              <a:lnSpc>
                <a:spcPts val="3417"/>
              </a:lnSpc>
              <a:buFont typeface="+mj-lt"/>
              <a:buAutoNum type="arabicPeriod"/>
            </a:pPr>
            <a:r>
              <a:rPr lang="en-US" sz="2400" b="1" dirty="0">
                <a:solidFill>
                  <a:srgbClr val="0C8EB6"/>
                </a:solidFill>
                <a:latin typeface="Poppins"/>
                <a:ea typeface="Poppins"/>
                <a:cs typeface="Poppins"/>
                <a:sym typeface="Poppins"/>
              </a:rPr>
              <a:t>Salah </a:t>
            </a:r>
            <a:r>
              <a:rPr lang="en-US" sz="2400" b="1" dirty="0" err="1">
                <a:solidFill>
                  <a:srgbClr val="0C8EB6"/>
                </a:solidFill>
                <a:latin typeface="Poppins"/>
                <a:ea typeface="Poppins"/>
                <a:cs typeface="Poppins"/>
                <a:sym typeface="Poppins"/>
              </a:rPr>
              <a:t>Penggajian</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Banyak </a:t>
            </a:r>
            <a:r>
              <a:rPr lang="en-US" sz="2400" dirty="0" err="1">
                <a:solidFill>
                  <a:srgbClr val="0C8EB6"/>
                </a:solidFill>
                <a:latin typeface="Poppins"/>
                <a:ea typeface="Poppins"/>
                <a:cs typeface="Poppins"/>
                <a:sym typeface="Wingdings" panose="05000000000000000000" pitchFamily="2" charset="2"/>
              </a:rPr>
              <a:t>karyawan</a:t>
            </a:r>
            <a:r>
              <a:rPr lang="en-US" sz="2400" dirty="0">
                <a:solidFill>
                  <a:srgbClr val="0C8EB6"/>
                </a:solidFill>
                <a:latin typeface="Poppins"/>
                <a:ea typeface="Poppins"/>
                <a:cs typeface="Poppins"/>
                <a:sym typeface="Wingdings" panose="05000000000000000000" pitchFamily="2" charset="2"/>
              </a:rPr>
              <a:t> yang </a:t>
            </a:r>
            <a:r>
              <a:rPr lang="en-US" sz="2400" dirty="0" err="1">
                <a:solidFill>
                  <a:srgbClr val="0C8EB6"/>
                </a:solidFill>
                <a:latin typeface="Poppins"/>
                <a:ea typeface="Poppins"/>
                <a:cs typeface="Poppins"/>
                <a:sym typeface="Wingdings" panose="05000000000000000000" pitchFamily="2" charset="2"/>
              </a:rPr>
              <a:t>mengkoreksi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Gaji</a:t>
            </a:r>
            <a:endParaRPr lang="en-US" sz="2400" dirty="0">
              <a:solidFill>
                <a:srgbClr val="0C8EB6"/>
              </a:solidFill>
              <a:latin typeface="Poppins"/>
              <a:ea typeface="Poppins"/>
              <a:cs typeface="Poppins"/>
              <a:sym typeface="Wingdings" panose="05000000000000000000" pitchFamily="2" charset="2"/>
            </a:endParaRPr>
          </a:p>
          <a:p>
            <a:pPr marL="457200" indent="-457200">
              <a:lnSpc>
                <a:spcPts val="3417"/>
              </a:lnSpc>
              <a:buFont typeface="+mj-lt"/>
              <a:buAutoNum type="arabicPeriod"/>
            </a:pPr>
            <a:r>
              <a:rPr lang="en-US" sz="2400" b="1" dirty="0">
                <a:solidFill>
                  <a:srgbClr val="0C8EB6"/>
                </a:solidFill>
                <a:latin typeface="Poppins"/>
                <a:ea typeface="Poppins"/>
                <a:cs typeface="Poppins"/>
                <a:sym typeface="Poppins"/>
              </a:rPr>
              <a:t>Salah </a:t>
            </a:r>
            <a:r>
              <a:rPr lang="en-US" sz="2400" b="1" dirty="0" err="1">
                <a:solidFill>
                  <a:srgbClr val="0C8EB6"/>
                </a:solidFill>
                <a:latin typeface="Poppins"/>
                <a:ea typeface="Poppins"/>
                <a:cs typeface="Poppins"/>
                <a:sym typeface="Poppins"/>
              </a:rPr>
              <a:t>Penilian</a:t>
            </a:r>
            <a:r>
              <a:rPr lang="en-US" sz="2400" b="1" dirty="0">
                <a:solidFill>
                  <a:srgbClr val="0C8EB6"/>
                </a:solidFill>
                <a:latin typeface="Poppins"/>
                <a:ea typeface="Poppins"/>
                <a:cs typeface="Poppins"/>
                <a:sym typeface="Poppins"/>
              </a:rPr>
              <a:t> Performa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Perusahaan salah </a:t>
            </a:r>
            <a:r>
              <a:rPr lang="en-US" sz="2400" dirty="0" err="1">
                <a:solidFill>
                  <a:srgbClr val="0C8EB6"/>
                </a:solidFill>
                <a:latin typeface="Poppins"/>
                <a:ea typeface="Poppins"/>
                <a:cs typeface="Poppins"/>
                <a:sym typeface="Wingdings" panose="05000000000000000000" pitchFamily="2" charset="2"/>
              </a:rPr>
              <a:t>dalam</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memberikan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perncapaian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terhadap</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karyawan</a:t>
            </a:r>
            <a:r>
              <a:rPr lang="en-US" sz="2400" dirty="0">
                <a:solidFill>
                  <a:srgbClr val="0C8EB6"/>
                </a:solidFill>
                <a:latin typeface="Poppins"/>
                <a:ea typeface="Poppins"/>
                <a:cs typeface="Poppins"/>
                <a:sym typeface="Wingdings" panose="05000000000000000000" pitchFamily="2" charset="2"/>
              </a:rPr>
              <a:t> yang </a:t>
            </a:r>
            <a:r>
              <a:rPr lang="en-US" sz="2400" dirty="0" err="1">
                <a:solidFill>
                  <a:srgbClr val="0C8EB6"/>
                </a:solidFill>
                <a:latin typeface="Poppins"/>
                <a:ea typeface="Poppins"/>
                <a:cs typeface="Poppins"/>
                <a:sym typeface="Wingdings" panose="05000000000000000000" pitchFamily="2" charset="2"/>
              </a:rPr>
              <a:t>melebihi</a:t>
            </a:r>
            <a:r>
              <a:rPr lang="en-US" sz="2400" dirty="0">
                <a:solidFill>
                  <a:srgbClr val="0C8EB6"/>
                </a:solidFill>
                <a:latin typeface="Poppins"/>
                <a:ea typeface="Poppins"/>
                <a:cs typeface="Poppins"/>
                <a:sym typeface="Wingdings" panose="05000000000000000000" pitchFamily="2" charset="2"/>
              </a:rPr>
              <a:t> target </a:t>
            </a:r>
            <a:endParaRPr lang="en-US" sz="2400" dirty="0">
              <a:solidFill>
                <a:srgbClr val="0C8EB6"/>
              </a:solidFill>
              <a:latin typeface="Poppins"/>
              <a:ea typeface="Poppins"/>
              <a:cs typeface="Poppins"/>
              <a:sym typeface="Poppins"/>
            </a:endParaRPr>
          </a:p>
          <a:p>
            <a:pPr marL="457200" indent="-457200">
              <a:lnSpc>
                <a:spcPts val="3417"/>
              </a:lnSpc>
              <a:buFont typeface="+mj-lt"/>
              <a:buAutoNum type="arabicPeriod"/>
            </a:pPr>
            <a:r>
              <a:rPr lang="en-US" sz="2400" b="1" dirty="0">
                <a:solidFill>
                  <a:srgbClr val="0C8EB6"/>
                </a:solidFill>
                <a:latin typeface="Poppins"/>
                <a:ea typeface="Poppins"/>
                <a:cs typeface="Poppins"/>
                <a:sym typeface="Wingdings" panose="05000000000000000000" pitchFamily="2" charset="2"/>
              </a:rPr>
              <a:t>Salah </a:t>
            </a:r>
            <a:r>
              <a:rPr lang="en-US" sz="2400" b="1" dirty="0" err="1">
                <a:solidFill>
                  <a:srgbClr val="0C8EB6"/>
                </a:solidFill>
                <a:latin typeface="Poppins"/>
                <a:ea typeface="Poppins"/>
                <a:cs typeface="Poppins"/>
                <a:sym typeface="Wingdings" panose="05000000000000000000" pitchFamily="2" charset="2"/>
              </a:rPr>
              <a:t>Peniliana</a:t>
            </a:r>
            <a:r>
              <a:rPr lang="en-US" sz="2400" b="1" dirty="0">
                <a:solidFill>
                  <a:srgbClr val="0C8EB6"/>
                </a:solidFill>
                <a:latin typeface="Poppins"/>
                <a:ea typeface="Poppins"/>
                <a:cs typeface="Poppins"/>
                <a:sym typeface="Wingdings" panose="05000000000000000000" pitchFamily="2" charset="2"/>
              </a:rPr>
              <a:t> </a:t>
            </a:r>
            <a:r>
              <a:rPr lang="en-US" sz="2400" b="1" dirty="0" err="1">
                <a:solidFill>
                  <a:srgbClr val="0C8EB6"/>
                </a:solidFill>
                <a:latin typeface="Poppins"/>
                <a:ea typeface="Poppins"/>
                <a:cs typeface="Poppins"/>
                <a:sym typeface="Wingdings" panose="05000000000000000000" pitchFamily="2" charset="2"/>
              </a:rPr>
              <a:t>Promosi</a:t>
            </a:r>
            <a:r>
              <a:rPr lang="en-US" sz="2400" b="1" dirty="0">
                <a:solidFill>
                  <a:srgbClr val="0C8EB6"/>
                </a:solidFill>
                <a:latin typeface="Poppins"/>
                <a:ea typeface="Poppins"/>
                <a:cs typeface="Poppins"/>
                <a:sym typeface="Wingdings" panose="05000000000000000000" pitchFamily="2" charset="2"/>
              </a:rPr>
              <a:t> </a:t>
            </a:r>
            <a:r>
              <a:rPr lang="en-US" sz="2400" b="1" dirty="0" err="1">
                <a:solidFill>
                  <a:srgbClr val="0C8EB6"/>
                </a:solidFill>
                <a:latin typeface="Poppins"/>
                <a:ea typeface="Poppins"/>
                <a:cs typeface="Poppins"/>
                <a:sym typeface="Wingdings" panose="05000000000000000000" pitchFamily="2" charset="2"/>
              </a:rPr>
              <a:t>Karyawan</a:t>
            </a:r>
            <a:r>
              <a:rPr lang="en-US" sz="2400" b="1" dirty="0">
                <a:solidFill>
                  <a:srgbClr val="0C8EB6"/>
                </a:solidFill>
                <a:latin typeface="Poppins"/>
                <a:ea typeface="Poppins"/>
                <a:cs typeface="Poppins"/>
                <a:sym typeface="Wingdings" panose="05000000000000000000" pitchFamily="2" charset="2"/>
              </a:rPr>
              <a:t> </a:t>
            </a:r>
            <a:r>
              <a:rPr lang="en-US" sz="2400" dirty="0">
                <a:solidFill>
                  <a:srgbClr val="0C8EB6"/>
                </a:solidFill>
                <a:latin typeface="Poppins"/>
                <a:ea typeface="Poppins"/>
                <a:cs typeface="Poppins"/>
                <a:sym typeface="Wingdings" panose="05000000000000000000" pitchFamily="2" charset="2"/>
              </a:rPr>
              <a:t> Perusahaan tidak </a:t>
            </a:r>
            <a:r>
              <a:rPr lang="en-US" sz="2400" dirty="0" err="1">
                <a:solidFill>
                  <a:srgbClr val="0C8EB6"/>
                </a:solidFill>
                <a:latin typeface="Poppins"/>
                <a:ea typeface="Poppins"/>
                <a:cs typeface="Poppins"/>
                <a:sym typeface="Wingdings" panose="05000000000000000000" pitchFamily="2" charset="2"/>
              </a:rPr>
              <a:t>tepat</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dalam</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mempromosikan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karyawan</a:t>
            </a:r>
            <a:endParaRPr lang="en-US" sz="2400" dirty="0">
              <a:solidFill>
                <a:srgbClr val="0C8EB6"/>
              </a:solidFill>
              <a:latin typeface="Poppins"/>
              <a:ea typeface="Poppins"/>
              <a:cs typeface="Poppins"/>
              <a:sym typeface="Poppins"/>
            </a:endParaRPr>
          </a:p>
        </p:txBody>
      </p:sp>
      <p:sp>
        <p:nvSpPr>
          <p:cNvPr id="31" name="TextBox 18">
            <a:extLst>
              <a:ext uri="{FF2B5EF4-FFF2-40B4-BE49-F238E27FC236}">
                <a16:creationId xmlns:a16="http://schemas.microsoft.com/office/drawing/2014/main" id="{B5F3B4DA-1962-436B-BB03-A4AF5FAE3936}"/>
              </a:ext>
            </a:extLst>
          </p:cNvPr>
          <p:cNvSpPr txBox="1"/>
          <p:nvPr/>
        </p:nvSpPr>
        <p:spPr>
          <a:xfrm>
            <a:off x="354403" y="8227365"/>
            <a:ext cx="16399604" cy="1285224"/>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Hal2 </a:t>
            </a:r>
            <a:r>
              <a:rPr lang="en-US" sz="2400" dirty="0" err="1">
                <a:solidFill>
                  <a:srgbClr val="0C8EB6"/>
                </a:solidFill>
                <a:latin typeface="Poppins"/>
                <a:ea typeface="Poppins"/>
                <a:cs typeface="Poppins"/>
                <a:sym typeface="Poppins"/>
              </a:rPr>
              <a:t>tersebut</a:t>
            </a:r>
            <a:r>
              <a:rPr lang="en-US" sz="2400" dirty="0">
                <a:solidFill>
                  <a:srgbClr val="0C8EB6"/>
                </a:solidFill>
                <a:latin typeface="Poppins"/>
                <a:ea typeface="Poppins"/>
                <a:cs typeface="Poppins"/>
                <a:sym typeface="Poppins"/>
              </a:rPr>
              <a:t> di </a:t>
            </a:r>
            <a:r>
              <a:rPr lang="en-US" sz="2400" dirty="0" err="1">
                <a:solidFill>
                  <a:srgbClr val="0C8EB6"/>
                </a:solidFill>
                <a:latin typeface="Poppins"/>
                <a:ea typeface="Poppins"/>
                <a:cs typeface="Poppins"/>
                <a:sym typeface="Poppins"/>
              </a:rPr>
              <a:t>sebabkan</a:t>
            </a:r>
            <a:r>
              <a:rPr lang="en-US" sz="2400" dirty="0">
                <a:solidFill>
                  <a:srgbClr val="0C8EB6"/>
                </a:solidFill>
                <a:latin typeface="Poppins"/>
                <a:ea typeface="Poppins"/>
                <a:cs typeface="Poppins"/>
                <a:sym typeface="Poppins"/>
              </a:rPr>
              <a:t> oleh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data yang </a:t>
            </a:r>
            <a:r>
              <a:rPr lang="en-US" sz="2400" b="1" dirty="0" err="1">
                <a:solidFill>
                  <a:srgbClr val="0C8EB6"/>
                </a:solidFill>
                <a:latin typeface="Poppins"/>
                <a:ea typeface="Poppins"/>
                <a:cs typeface="Poppins"/>
                <a:sym typeface="Poppins"/>
              </a:rPr>
              <a:t>rendah</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Poppins"/>
              </a:rPr>
              <a:t>dan </a:t>
            </a:r>
            <a:r>
              <a:rPr lang="en-US" sz="2400" dirty="0" err="1">
                <a:solidFill>
                  <a:srgbClr val="0C8EB6"/>
                </a:solidFill>
                <a:latin typeface="Poppins"/>
                <a:ea typeface="Poppins"/>
                <a:cs typeface="Poppins"/>
                <a:sym typeface="Poppins"/>
              </a:rPr>
              <a:t>dapat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yang tadi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royal </a:t>
            </a:r>
            <a:r>
              <a:rPr lang="en-US" sz="2400" dirty="0" err="1">
                <a:solidFill>
                  <a:srgbClr val="0C8EB6"/>
                </a:solidFill>
                <a:latin typeface="Poppins"/>
                <a:ea typeface="Poppins"/>
                <a:cs typeface="Poppins"/>
                <a:sym typeface="Poppins"/>
              </a:rPr>
              <a:t>keperusahaan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karena</a:t>
            </a:r>
            <a:r>
              <a:rPr lang="en-US" sz="2400" dirty="0">
                <a:solidFill>
                  <a:srgbClr val="0C8EB6"/>
                </a:solidFill>
                <a:latin typeface="Poppins"/>
                <a:ea typeface="Poppins"/>
                <a:cs typeface="Poppins"/>
                <a:sym typeface="Poppins"/>
              </a:rPr>
              <a:t> sebuah </a:t>
            </a:r>
            <a:r>
              <a:rPr lang="en-US" sz="2400" dirty="0" err="1">
                <a:solidFill>
                  <a:srgbClr val="0C8EB6"/>
                </a:solidFill>
                <a:latin typeface="Poppins"/>
                <a:ea typeface="Poppins"/>
                <a:cs typeface="Poppins"/>
                <a:sym typeface="Poppins"/>
              </a:rPr>
              <a:t>kesalahan</a:t>
            </a:r>
            <a:r>
              <a:rPr lang="en-US" sz="2400" dirty="0">
                <a:solidFill>
                  <a:srgbClr val="0C8EB6"/>
                </a:solidFill>
                <a:latin typeface="Poppins"/>
                <a:ea typeface="Poppins"/>
                <a:cs typeface="Poppins"/>
                <a:sym typeface="Poppins"/>
              </a:rPr>
              <a:t> menjadi tidak royal </a:t>
            </a:r>
            <a:r>
              <a:rPr lang="en-US" sz="2400" dirty="0" err="1">
                <a:solidFill>
                  <a:srgbClr val="0C8EB6"/>
                </a:solidFill>
                <a:latin typeface="Poppins"/>
                <a:ea typeface="Poppins"/>
                <a:cs typeface="Poppins"/>
                <a:sym typeface="Poppins"/>
              </a:rPr>
              <a:t>bahkan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terburukanya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perusahaan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mendapat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kan</a:t>
            </a:r>
            <a:r>
              <a:rPr lang="en-US" sz="2400" dirty="0">
                <a:solidFill>
                  <a:srgbClr val="0C8EB6"/>
                </a:solidFill>
                <a:latin typeface="Poppins"/>
                <a:ea typeface="Poppins"/>
                <a:cs typeface="Poppins"/>
                <a:sym typeface="Poppins"/>
              </a:rPr>
              <a:t> demo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beberapa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a:t>
            </a:r>
          </a:p>
        </p:txBody>
      </p:sp>
      <p:sp>
        <p:nvSpPr>
          <p:cNvPr id="32" name="Rectangle: Rounded Corners 31">
            <a:hlinkClick r:id="rId5" action="ppaction://hlinksldjump"/>
            <a:extLst>
              <a:ext uri="{FF2B5EF4-FFF2-40B4-BE49-F238E27FC236}">
                <a16:creationId xmlns:a16="http://schemas.microsoft.com/office/drawing/2014/main" id="{D2532ABB-9C8C-4230-97F9-BB3459735618}"/>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3">
            <a:extLst>
              <a:ext uri="{FF2B5EF4-FFF2-40B4-BE49-F238E27FC236}">
                <a16:creationId xmlns:a16="http://schemas.microsoft.com/office/drawing/2014/main" id="{3DE79885-2859-4B29-B1E8-A85ECC0211B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4" name="Rectangle: Rounded Corners 33">
            <a:hlinkClick r:id="rId6" action="ppaction://hlinksldjump"/>
            <a:extLst>
              <a:ext uri="{FF2B5EF4-FFF2-40B4-BE49-F238E27FC236}">
                <a16:creationId xmlns:a16="http://schemas.microsoft.com/office/drawing/2014/main" id="{3A917C1B-567E-457B-81AC-ADDED31E4EB1}"/>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a:extLst>
              <a:ext uri="{FF2B5EF4-FFF2-40B4-BE49-F238E27FC236}">
                <a16:creationId xmlns:a16="http://schemas.microsoft.com/office/drawing/2014/main" id="{1FF95D63-4096-4929-B70C-472F945C6226}"/>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6" name="Rectangle: Rounded Corners 35">
            <a:hlinkClick r:id="rId7" action="ppaction://hlinksldjump"/>
            <a:extLst>
              <a:ext uri="{FF2B5EF4-FFF2-40B4-BE49-F238E27FC236}">
                <a16:creationId xmlns:a16="http://schemas.microsoft.com/office/drawing/2014/main" id="{FDCE4EF6-9DEC-49C2-A24C-E2BFA3655A66}"/>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05845A2-15F1-435E-A422-3D51F77E4E32}"/>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15">
            <a:extLst>
              <a:ext uri="{FF2B5EF4-FFF2-40B4-BE49-F238E27FC236}">
                <a16:creationId xmlns:a16="http://schemas.microsoft.com/office/drawing/2014/main" id="{DF133A1D-4CB1-4A6E-9314-7CF95D94511E}"/>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39" name="TextBox 16">
            <a:extLst>
              <a:ext uri="{FF2B5EF4-FFF2-40B4-BE49-F238E27FC236}">
                <a16:creationId xmlns:a16="http://schemas.microsoft.com/office/drawing/2014/main" id="{175C445F-882F-42DC-87CC-F63D76C5BEFA}"/>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580773" y="605814"/>
            <a:ext cx="103516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 Dan pada </a:t>
            </a:r>
            <a:r>
              <a:rPr lang="en-US" b="1" i="1" u="sng" dirty="0" err="1"/>
              <a:t>perusahaan</a:t>
            </a:r>
            <a:r>
              <a:rPr lang="en-US" b="1" i="1" u="sng" dirty="0"/>
              <a:t> ini manual absen di </a:t>
            </a:r>
            <a:r>
              <a:rPr lang="en-US" b="1" i="1" u="sng" dirty="0" err="1"/>
              <a:t>panggil</a:t>
            </a:r>
            <a:r>
              <a:rPr lang="en-US" b="1" i="1" u="sng" dirty="0"/>
              <a:t> 1/ 1</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3640827"/>
            <a:ext cx="17695004"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Lalu System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manual </a:t>
            </a:r>
            <a:r>
              <a:rPr lang="en-US" sz="2400" dirty="0">
                <a:solidFill>
                  <a:srgbClr val="0C8EB6"/>
                </a:solidFill>
                <a:latin typeface="Poppins"/>
                <a:ea typeface="Poppins"/>
                <a:cs typeface="Poppins"/>
                <a:sym typeface="Poppins"/>
              </a:rPr>
              <a:t>yang </a:t>
            </a:r>
            <a:r>
              <a:rPr lang="en-US" sz="2400" dirty="0" err="1">
                <a:solidFill>
                  <a:srgbClr val="0C8EB6"/>
                </a:solidFill>
                <a:latin typeface="Poppins"/>
                <a:ea typeface="Poppins"/>
                <a:cs typeface="Poppins"/>
                <a:sym typeface="Poppins"/>
              </a:rPr>
              <a:t>melibatkan</a:t>
            </a:r>
            <a:r>
              <a:rPr lang="en-US" sz="2400" dirty="0">
                <a:solidFill>
                  <a:srgbClr val="0C8EB6"/>
                </a:solidFill>
                <a:latin typeface="Poppins"/>
                <a:ea typeface="Poppins"/>
                <a:cs typeface="Poppins"/>
                <a:sym typeface="Poppins"/>
              </a:rPr>
              <a:t> manusia di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tentu</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saja</a:t>
            </a:r>
            <a:r>
              <a:rPr lang="en-US" sz="2400" dirty="0">
                <a:solidFill>
                  <a:srgbClr val="0C8EB6"/>
                </a:solidFill>
                <a:latin typeface="Poppins"/>
                <a:ea typeface="Poppins"/>
                <a:cs typeface="Poppins"/>
                <a:sym typeface="Poppins"/>
              </a:rPr>
              <a:t> sangat </a:t>
            </a:r>
            <a:r>
              <a:rPr lang="en-US" sz="2400" b="1" dirty="0" err="1">
                <a:solidFill>
                  <a:srgbClr val="0C8EB6"/>
                </a:solidFill>
                <a:latin typeface="Poppins"/>
                <a:ea typeface="Poppins"/>
                <a:cs typeface="Poppins"/>
                <a:sym typeface="Poppins"/>
              </a:rPr>
              <a:t>merugikan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dalam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tema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pengoptimalan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karena</a:t>
            </a:r>
            <a:r>
              <a:rPr lang="en-US" sz="2400" dirty="0">
                <a:solidFill>
                  <a:srgbClr val="0C8EB6"/>
                </a:solidFill>
                <a:latin typeface="Poppins"/>
                <a:ea typeface="Poppins"/>
                <a:cs typeface="Poppins"/>
                <a:sym typeface="Poppins"/>
              </a:rPr>
              <a:t> :</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7" y="2993303"/>
            <a:ext cx="7257617" cy="436017"/>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B. </a:t>
            </a:r>
            <a:r>
              <a:rPr lang="en-US" sz="2800" dirty="0" err="1">
                <a:solidFill>
                  <a:srgbClr val="0C8EB6"/>
                </a:solidFill>
                <a:latin typeface="Poppins"/>
                <a:ea typeface="Poppins"/>
                <a:cs typeface="Poppins"/>
                <a:sym typeface="Poppins"/>
              </a:rPr>
              <a:t>Mendefinisikan</a:t>
            </a:r>
            <a:r>
              <a:rPr lang="en-US" sz="2800" dirty="0">
                <a:solidFill>
                  <a:srgbClr val="0C8EB6"/>
                </a:solidFill>
                <a:latin typeface="Poppins"/>
                <a:ea typeface="Poppins"/>
                <a:cs typeface="Poppins"/>
                <a:sym typeface="Poppins"/>
              </a:rPr>
              <a:t> </a:t>
            </a:r>
            <a:r>
              <a:rPr lang="en-US" sz="2800" dirty="0" err="1" smtClean="0">
                <a:solidFill>
                  <a:srgbClr val="0C8EB6"/>
                </a:solidFill>
                <a:latin typeface="Poppins"/>
                <a:ea typeface="Poppins"/>
                <a:cs typeface="Poppins"/>
                <a:sym typeface="Poppins"/>
              </a:rPr>
              <a:t>masalah</a:t>
            </a:r>
            <a:r>
              <a:rPr lang="en-US" sz="2800" dirty="0" smtClean="0">
                <a:solidFill>
                  <a:srgbClr val="0C8EB6"/>
                </a:solidFill>
                <a:latin typeface="Poppins"/>
                <a:ea typeface="Poppins"/>
                <a:cs typeface="Poppins"/>
                <a:sym typeface="Poppins"/>
              </a:rPr>
              <a:t> #2 </a:t>
            </a:r>
            <a:endParaRPr lang="en-US" sz="2800" dirty="0">
              <a:solidFill>
                <a:srgbClr val="0C8EB6"/>
              </a:solidFill>
              <a:latin typeface="Poppins"/>
              <a:ea typeface="Poppins"/>
              <a:cs typeface="Poppins"/>
              <a:sym typeface="Poppins"/>
            </a:endParaRP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4827682"/>
            <a:ext cx="17552597" cy="3029291"/>
          </a:xfrm>
          <a:prstGeom prst="rect">
            <a:avLst/>
          </a:prstGeom>
        </p:spPr>
        <p:txBody>
          <a:bodyPr wrap="square" lIns="0" tIns="0" rIns="0" bIns="0" rtlCol="0" anchor="t">
            <a:spAutoFit/>
          </a:bodyPr>
          <a:lstStyle/>
          <a:p>
            <a:pPr marL="457200" indent="-457200">
              <a:lnSpc>
                <a:spcPts val="3417"/>
              </a:lnSpc>
              <a:buFont typeface="+mj-lt"/>
              <a:buAutoNum type="arabicPeriod"/>
            </a:pPr>
            <a:r>
              <a:rPr lang="en-US" sz="2400" dirty="0">
                <a:solidFill>
                  <a:srgbClr val="0C8EB6"/>
                </a:solidFill>
                <a:latin typeface="Poppins"/>
                <a:ea typeface="Poppins"/>
                <a:cs typeface="Poppins"/>
                <a:sym typeface="Poppins"/>
              </a:rPr>
              <a:t>Perusahaan harus </a:t>
            </a:r>
            <a:r>
              <a:rPr lang="en-US" sz="2400" b="1" dirty="0" err="1">
                <a:solidFill>
                  <a:srgbClr val="0C8EB6"/>
                </a:solidFill>
                <a:latin typeface="Poppins"/>
                <a:ea typeface="Poppins"/>
                <a:cs typeface="Poppins"/>
                <a:sym typeface="Poppins"/>
              </a:rPr>
              <a:t>menyiap</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khusus</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menjalankan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sistem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Poppins"/>
              </a:rPr>
              <a:t>(missal pada </a:t>
            </a:r>
            <a:r>
              <a:rPr lang="en-US" sz="2400" dirty="0" err="1">
                <a:solidFill>
                  <a:srgbClr val="0C8EB6"/>
                </a:solidFill>
                <a:latin typeface="Poppins"/>
                <a:ea typeface="Poppins"/>
                <a:cs typeface="Poppins"/>
                <a:sym typeface="Poppins"/>
              </a:rPr>
              <a:t>perusahaan</a:t>
            </a:r>
            <a:r>
              <a:rPr lang="en-US" sz="2400" dirty="0">
                <a:solidFill>
                  <a:srgbClr val="0C8EB6"/>
                </a:solidFill>
                <a:latin typeface="Poppins"/>
                <a:ea typeface="Poppins"/>
                <a:cs typeface="Poppins"/>
                <a:sym typeface="Poppins"/>
              </a:rPr>
              <a:t> Budi </a:t>
            </a:r>
            <a:r>
              <a:rPr lang="en-US" sz="2400" dirty="0" err="1">
                <a:solidFill>
                  <a:srgbClr val="0C8EB6"/>
                </a:solidFill>
                <a:latin typeface="Poppins"/>
                <a:ea typeface="Poppins"/>
                <a:cs typeface="Poppins"/>
                <a:sym typeface="Poppins"/>
              </a:rPr>
              <a:t>Oetomo</a:t>
            </a:r>
            <a:r>
              <a:rPr lang="en-US" sz="2400" dirty="0">
                <a:solidFill>
                  <a:srgbClr val="0C8EB6"/>
                </a:solidFill>
                <a:latin typeface="Poppins"/>
                <a:ea typeface="Poppins"/>
                <a:cs typeface="Poppins"/>
                <a:sym typeface="Poppins"/>
              </a:rPr>
              <a:t>),</a:t>
            </a:r>
            <a:br>
              <a:rPr lang="en-US" sz="2400" dirty="0">
                <a:solidFill>
                  <a:srgbClr val="0C8EB6"/>
                </a:solidFill>
                <a:latin typeface="Poppins"/>
                <a:ea typeface="Poppins"/>
                <a:cs typeface="Poppins"/>
                <a:sym typeface="Poppins"/>
              </a:rPr>
            </a:br>
            <a:r>
              <a:rPr lang="en-US" sz="2400" dirty="0">
                <a:solidFill>
                  <a:srgbClr val="0C8EB6"/>
                </a:solidFill>
                <a:latin typeface="Poppins"/>
                <a:ea typeface="Poppins"/>
                <a:cs typeface="Poppins"/>
                <a:sym typeface="Poppins"/>
              </a:rPr>
              <a:t>1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overtime, 1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data </a:t>
            </a:r>
            <a:r>
              <a:rPr lang="en-US" sz="2400" dirty="0" err="1">
                <a:solidFill>
                  <a:srgbClr val="0C8EB6"/>
                </a:solidFill>
                <a:latin typeface="Poppins"/>
                <a:ea typeface="Poppins"/>
                <a:cs typeface="Poppins"/>
                <a:sym typeface="Poppins"/>
              </a:rPr>
              <a:t>cuti</a:t>
            </a:r>
            <a:r>
              <a:rPr lang="en-US" sz="2400" dirty="0">
                <a:solidFill>
                  <a:srgbClr val="0C8EB6"/>
                </a:solidFill>
                <a:latin typeface="Poppins"/>
                <a:ea typeface="Poppins"/>
                <a:cs typeface="Poppins"/>
                <a:sym typeface="Poppins"/>
              </a:rPr>
              <a:t> dan izin, 3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data </a:t>
            </a:r>
            <a:r>
              <a:rPr lang="en-US" sz="2400" dirty="0" err="1">
                <a:solidFill>
                  <a:srgbClr val="0C8EB6"/>
                </a:solidFill>
                <a:latin typeface="Poppins"/>
                <a:ea typeface="Poppins"/>
                <a:cs typeface="Poppins"/>
                <a:sym typeface="Poppins"/>
              </a:rPr>
              <a:t>absensi</a:t>
            </a:r>
            <a:r>
              <a:rPr lang="en-US" sz="2400" dirty="0">
                <a:solidFill>
                  <a:srgbClr val="0C8EB6"/>
                </a:solidFill>
                <a:latin typeface="Poppins"/>
                <a:ea typeface="Poppins"/>
                <a:cs typeface="Poppins"/>
                <a:sym typeface="Poppins"/>
              </a:rPr>
              <a:t> semua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tiap</a:t>
            </a:r>
            <a:r>
              <a:rPr lang="en-US" sz="2400" dirty="0">
                <a:solidFill>
                  <a:srgbClr val="0C8EB6"/>
                </a:solidFill>
                <a:latin typeface="Poppins"/>
                <a:ea typeface="Poppins"/>
                <a:cs typeface="Poppins"/>
                <a:sym typeface="Poppins"/>
              </a:rPr>
              <a:t> section, 1 manager dan 1 </a:t>
            </a:r>
            <a:r>
              <a:rPr lang="en-US" sz="2400" dirty="0" err="1">
                <a:solidFill>
                  <a:srgbClr val="0C8EB6"/>
                </a:solidFill>
                <a:latin typeface="Poppins"/>
                <a:ea typeface="Poppins"/>
                <a:cs typeface="Poppins"/>
                <a:sym typeface="Poppins"/>
              </a:rPr>
              <a:t>assisten</a:t>
            </a:r>
            <a:r>
              <a:rPr lang="en-US" sz="2400" dirty="0">
                <a:solidFill>
                  <a:srgbClr val="0C8EB6"/>
                </a:solidFill>
                <a:latin typeface="Poppins"/>
                <a:ea typeface="Poppins"/>
                <a:cs typeface="Poppins"/>
                <a:sym typeface="Poppins"/>
              </a:rPr>
              <a:t> manager </a:t>
            </a:r>
            <a:r>
              <a:rPr lang="en-US" sz="2400" dirty="0" err="1">
                <a:solidFill>
                  <a:srgbClr val="0C8EB6"/>
                </a:solidFill>
                <a:latin typeface="Poppins"/>
                <a:ea typeface="Poppins"/>
                <a:cs typeface="Poppins"/>
                <a:sym typeface="Poppins"/>
              </a:rPr>
              <a:t>unutk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merekap</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serta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penanggung</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jawab</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memberikan</a:t>
            </a:r>
            <a:r>
              <a:rPr lang="en-US" sz="2400" dirty="0">
                <a:solidFill>
                  <a:srgbClr val="0C8EB6"/>
                </a:solidFill>
                <a:latin typeface="Poppins"/>
                <a:ea typeface="Poppins"/>
                <a:cs typeface="Poppins"/>
                <a:sym typeface="Poppins"/>
              </a:rPr>
              <a:t> nominal pada </a:t>
            </a:r>
            <a:r>
              <a:rPr lang="en-US" sz="2400" dirty="0" err="1">
                <a:solidFill>
                  <a:srgbClr val="0C8EB6"/>
                </a:solidFill>
                <a:latin typeface="Poppins"/>
                <a:ea typeface="Poppins"/>
                <a:cs typeface="Poppins"/>
                <a:sym typeface="Poppins"/>
              </a:rPr>
              <a:t>Penggajian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Bonusan</a:t>
            </a:r>
            <a:r>
              <a:rPr lang="en-US" sz="2400" dirty="0">
                <a:solidFill>
                  <a:srgbClr val="0C8EB6"/>
                </a:solidFill>
                <a:latin typeface="Poppins"/>
                <a:ea typeface="Poppins"/>
                <a:cs typeface="Poppins"/>
                <a:sym typeface="Poppins"/>
              </a:rPr>
              <a:t>, dan </a:t>
            </a:r>
            <a:r>
              <a:rPr lang="en-US" sz="2400" dirty="0" err="1">
                <a:solidFill>
                  <a:srgbClr val="0C8EB6"/>
                </a:solidFill>
                <a:latin typeface="Poppins"/>
                <a:ea typeface="Poppins"/>
                <a:cs typeface="Poppins"/>
                <a:sym typeface="Poppins"/>
              </a:rPr>
              <a:t>Kenaikkan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Jabatan</a:t>
            </a:r>
            <a:endParaRPr lang="en-US" sz="2400" dirty="0">
              <a:solidFill>
                <a:srgbClr val="0C8EB6"/>
              </a:solidFill>
              <a:latin typeface="Poppins"/>
              <a:ea typeface="Poppins"/>
              <a:cs typeface="Poppins"/>
              <a:sym typeface="Wingdings" panose="05000000000000000000" pitchFamily="2" charset="2"/>
            </a:endParaRPr>
          </a:p>
          <a:p>
            <a:pPr marL="457200" indent="-457200">
              <a:lnSpc>
                <a:spcPts val="3417"/>
              </a:lnSpc>
              <a:buFont typeface="+mj-lt"/>
              <a:buAutoNum type="arabicPeriod"/>
            </a:pPr>
            <a:r>
              <a:rPr lang="en-US" sz="2400" dirty="0">
                <a:solidFill>
                  <a:srgbClr val="0C8EB6"/>
                </a:solidFill>
                <a:latin typeface="Poppins"/>
                <a:ea typeface="Poppins"/>
                <a:cs typeface="Poppins"/>
                <a:sym typeface="Poppins"/>
              </a:rPr>
              <a:t>Lalu </a:t>
            </a:r>
            <a:r>
              <a:rPr lang="en-US" sz="2400" dirty="0" err="1">
                <a:solidFill>
                  <a:srgbClr val="0C8EB6"/>
                </a:solidFill>
                <a:latin typeface="Poppins"/>
                <a:ea typeface="Poppins"/>
                <a:cs typeface="Poppins"/>
                <a:sym typeface="Poppins"/>
              </a:rPr>
              <a:t>tiap</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kepala</a:t>
            </a:r>
            <a:r>
              <a:rPr lang="en-US" sz="2400" dirty="0">
                <a:solidFill>
                  <a:srgbClr val="0C8EB6"/>
                </a:solidFill>
                <a:latin typeface="Poppins"/>
                <a:ea typeface="Poppins"/>
                <a:cs typeface="Poppins"/>
                <a:sym typeface="Poppins"/>
              </a:rPr>
              <a:t> divisi </a:t>
            </a:r>
            <a:r>
              <a:rPr lang="en-US" sz="2400" b="1" dirty="0" err="1">
                <a:solidFill>
                  <a:srgbClr val="0C8EB6"/>
                </a:solidFill>
                <a:latin typeface="Poppins"/>
                <a:ea typeface="Poppins"/>
                <a:cs typeface="Poppins"/>
                <a:sym typeface="Poppins"/>
              </a:rPr>
              <a:t>mengabsensi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bawahan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nya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secara</a:t>
            </a:r>
            <a:r>
              <a:rPr lang="en-US" sz="2400" b="1" dirty="0">
                <a:solidFill>
                  <a:srgbClr val="0C8EB6"/>
                </a:solidFill>
                <a:latin typeface="Poppins"/>
                <a:ea typeface="Poppins"/>
                <a:cs typeface="Poppins"/>
                <a:sym typeface="Poppins"/>
              </a:rPr>
              <a:t> manual </a:t>
            </a:r>
            <a:r>
              <a:rPr lang="en-US" sz="2400" b="1" dirty="0" err="1">
                <a:solidFill>
                  <a:srgbClr val="0C8EB6"/>
                </a:solidFill>
                <a:latin typeface="Poppins"/>
                <a:ea typeface="Poppins"/>
                <a:cs typeface="Poppins"/>
                <a:sym typeface="Poppins"/>
              </a:rPr>
              <a:t>tiap</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pagi</a:t>
            </a:r>
            <a:r>
              <a:rPr lang="en-US" sz="2400" b="1" dirty="0">
                <a:solidFill>
                  <a:srgbClr val="0C8EB6"/>
                </a:solidFill>
                <a:latin typeface="Poppins"/>
                <a:ea typeface="Poppins"/>
                <a:cs typeface="Poppins"/>
                <a:sym typeface="Poppins"/>
              </a:rPr>
              <a:t> selama 10 </a:t>
            </a:r>
            <a:r>
              <a:rPr lang="en-US" sz="2400" b="1" dirty="0" err="1">
                <a:solidFill>
                  <a:srgbClr val="0C8EB6"/>
                </a:solidFill>
                <a:latin typeface="Poppins"/>
                <a:ea typeface="Poppins"/>
                <a:cs typeface="Poppins"/>
                <a:sym typeface="Poppins"/>
              </a:rPr>
              <a:t>menit</a:t>
            </a:r>
            <a:r>
              <a:rPr lang="en-US" sz="2400"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seharunya</a:t>
            </a:r>
            <a:r>
              <a:rPr lang="en-US" sz="2400" b="1" dirty="0">
                <a:solidFill>
                  <a:srgbClr val="0C8EB6"/>
                </a:solidFill>
                <a:latin typeface="Poppins"/>
                <a:ea typeface="Poppins"/>
                <a:cs typeface="Poppins"/>
                <a:sym typeface="Poppins"/>
              </a:rPr>
              <a:t> waktu ini </a:t>
            </a:r>
            <a:r>
              <a:rPr lang="en-US" sz="2400" b="1" dirty="0" err="1">
                <a:solidFill>
                  <a:srgbClr val="0C8EB6"/>
                </a:solidFill>
                <a:latin typeface="Poppins"/>
                <a:ea typeface="Poppins"/>
                <a:cs typeface="Poppins"/>
                <a:sym typeface="Poppins"/>
              </a:rPr>
              <a:t>dapat</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digunakkan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langsung bekerja agar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lebih </a:t>
            </a:r>
            <a:r>
              <a:rPr lang="en-US" sz="2400" b="1" dirty="0" err="1">
                <a:solidFill>
                  <a:srgbClr val="0C8EB6"/>
                </a:solidFill>
                <a:latin typeface="Poppins"/>
                <a:ea typeface="Poppins"/>
                <a:cs typeface="Poppins"/>
                <a:sym typeface="Poppins"/>
              </a:rPr>
              <a:t>untung</a:t>
            </a:r>
            <a:r>
              <a:rPr lang="en-US" sz="2400" b="1" dirty="0">
                <a:solidFill>
                  <a:srgbClr val="0C8EB6"/>
                </a:solidFill>
                <a:latin typeface="Poppins"/>
                <a:ea typeface="Poppins"/>
                <a:cs typeface="Poppins"/>
                <a:sym typeface="Poppins"/>
              </a:rPr>
              <a:t>.</a:t>
            </a:r>
          </a:p>
        </p:txBody>
      </p:sp>
      <p:sp>
        <p:nvSpPr>
          <p:cNvPr id="31" name="TextBox 18">
            <a:extLst>
              <a:ext uri="{FF2B5EF4-FFF2-40B4-BE49-F238E27FC236}">
                <a16:creationId xmlns:a16="http://schemas.microsoft.com/office/drawing/2014/main" id="{B5F3B4DA-1962-436B-BB03-A4AF5FAE3936}"/>
              </a:ext>
            </a:extLst>
          </p:cNvPr>
          <p:cNvSpPr txBox="1"/>
          <p:nvPr/>
        </p:nvSpPr>
        <p:spPr>
          <a:xfrm>
            <a:off x="354403" y="8344744"/>
            <a:ext cx="16399604"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System Manual tidak </a:t>
            </a:r>
            <a:r>
              <a:rPr lang="en-US" sz="2400" b="1" dirty="0" err="1">
                <a:solidFill>
                  <a:srgbClr val="0C8EB6"/>
                </a:solidFill>
                <a:latin typeface="Poppins"/>
                <a:ea typeface="Poppins"/>
                <a:cs typeface="Poppins"/>
                <a:sym typeface="Poppins"/>
              </a:rPr>
              <a:t>hanya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memiliki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yang </a:t>
            </a:r>
            <a:r>
              <a:rPr lang="en-US" sz="2400" b="1" dirty="0" err="1">
                <a:solidFill>
                  <a:srgbClr val="0C8EB6"/>
                </a:solidFill>
                <a:latin typeface="Poppins"/>
                <a:ea typeface="Poppins"/>
                <a:cs typeface="Poppins"/>
                <a:sym typeface="Poppins"/>
              </a:rPr>
              <a:t>rendah</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tetapi</a:t>
            </a:r>
            <a:r>
              <a:rPr lang="en-US" sz="2400" b="1" dirty="0">
                <a:solidFill>
                  <a:srgbClr val="0C8EB6"/>
                </a:solidFill>
                <a:latin typeface="Poppins"/>
                <a:ea typeface="Poppins"/>
                <a:cs typeface="Poppins"/>
                <a:sym typeface="Poppins"/>
              </a:rPr>
              <a:t> juga </a:t>
            </a:r>
            <a:r>
              <a:rPr lang="en-US" sz="2400" b="1" dirty="0" err="1">
                <a:solidFill>
                  <a:srgbClr val="0C8EB6"/>
                </a:solidFill>
                <a:latin typeface="Poppins"/>
                <a:ea typeface="Poppins"/>
                <a:cs typeface="Poppins"/>
                <a:sym typeface="Poppins"/>
              </a:rPr>
              <a:t>menyebabkan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banyak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Losstime</a:t>
            </a:r>
            <a:r>
              <a:rPr lang="en-US" sz="2400" b="1" dirty="0">
                <a:solidFill>
                  <a:srgbClr val="0C8EB6"/>
                </a:solidFill>
                <a:latin typeface="Poppins"/>
                <a:ea typeface="Poppins"/>
                <a:cs typeface="Poppins"/>
                <a:sym typeface="Poppins"/>
              </a:rPr>
              <a:t> yang </a:t>
            </a:r>
            <a:r>
              <a:rPr lang="en-US" sz="2400" b="1" dirty="0" err="1">
                <a:solidFill>
                  <a:srgbClr val="0C8EB6"/>
                </a:solidFill>
                <a:latin typeface="Poppins"/>
                <a:ea typeface="Poppins"/>
                <a:cs typeface="Poppins"/>
                <a:sym typeface="Poppins"/>
              </a:rPr>
              <a:t>berujung</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harus </a:t>
            </a:r>
            <a:r>
              <a:rPr lang="en-US" sz="2400" b="1" dirty="0" err="1">
                <a:solidFill>
                  <a:srgbClr val="0C8EB6"/>
                </a:solidFill>
                <a:latin typeface="Poppins"/>
                <a:ea typeface="Poppins"/>
                <a:cs typeface="Poppins"/>
                <a:sym typeface="Poppins"/>
              </a:rPr>
              <a:t>menyiapkan</a:t>
            </a:r>
            <a:r>
              <a:rPr lang="en-US" sz="2400" b="1" dirty="0">
                <a:solidFill>
                  <a:srgbClr val="0C8EB6"/>
                </a:solidFill>
                <a:latin typeface="Poppins"/>
                <a:ea typeface="Poppins"/>
                <a:cs typeface="Poppins"/>
                <a:sym typeface="Poppins"/>
              </a:rPr>
              <a:t> dana lebih.</a:t>
            </a:r>
          </a:p>
        </p:txBody>
      </p:sp>
      <p:sp>
        <p:nvSpPr>
          <p:cNvPr id="32" name="Rectangle: Rounded Corners 31">
            <a:hlinkClick r:id="rId5" action="ppaction://hlinksldjump"/>
            <a:extLst>
              <a:ext uri="{FF2B5EF4-FFF2-40B4-BE49-F238E27FC236}">
                <a16:creationId xmlns:a16="http://schemas.microsoft.com/office/drawing/2014/main" id="{1976906A-FCC8-4B8F-8F8F-0ECCE4B9307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3">
            <a:extLst>
              <a:ext uri="{FF2B5EF4-FFF2-40B4-BE49-F238E27FC236}">
                <a16:creationId xmlns:a16="http://schemas.microsoft.com/office/drawing/2014/main" id="{BC5E27CE-85D1-4BAC-870E-68BD55ED1CF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4" name="Rectangle: Rounded Corners 33">
            <a:hlinkClick r:id="rId6" action="ppaction://hlinksldjump"/>
            <a:extLst>
              <a:ext uri="{FF2B5EF4-FFF2-40B4-BE49-F238E27FC236}">
                <a16:creationId xmlns:a16="http://schemas.microsoft.com/office/drawing/2014/main" id="{4577DAEE-C9BD-415A-9A98-C616A55ABB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a:extLst>
              <a:ext uri="{FF2B5EF4-FFF2-40B4-BE49-F238E27FC236}">
                <a16:creationId xmlns:a16="http://schemas.microsoft.com/office/drawing/2014/main" id="{135F3FF5-845D-4489-9B32-E3F9ADF8AFAD}"/>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6" name="Rectangle: Rounded Corners 35">
            <a:hlinkClick r:id="rId7" action="ppaction://hlinksldjump"/>
            <a:extLst>
              <a:ext uri="{FF2B5EF4-FFF2-40B4-BE49-F238E27FC236}">
                <a16:creationId xmlns:a16="http://schemas.microsoft.com/office/drawing/2014/main" id="{568AD67E-A22A-4FDE-BF72-339E58733C8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1FA6CAA-B9E9-4076-B980-01132208AF0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15">
            <a:extLst>
              <a:ext uri="{FF2B5EF4-FFF2-40B4-BE49-F238E27FC236}">
                <a16:creationId xmlns:a16="http://schemas.microsoft.com/office/drawing/2014/main" id="{01A39760-6ADB-46AE-89D4-2D01339856A2}"/>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39" name="TextBox 16">
            <a:extLst>
              <a:ext uri="{FF2B5EF4-FFF2-40B4-BE49-F238E27FC236}">
                <a16:creationId xmlns:a16="http://schemas.microsoft.com/office/drawing/2014/main" id="{52CB24BA-31D2-47A3-875D-A47101CF046B}"/>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24943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2">
            <a:extLst>
              <a:ext uri="{FF2B5EF4-FFF2-40B4-BE49-F238E27FC236}">
                <a16:creationId xmlns:a16="http://schemas.microsoft.com/office/drawing/2014/main" id="{D0BBB6B1-EACB-499D-8EE7-51EFB05C5523}"/>
              </a:ext>
            </a:extLst>
          </p:cNvPr>
          <p:cNvGrpSpPr/>
          <p:nvPr/>
        </p:nvGrpSpPr>
        <p:grpSpPr>
          <a:xfrm rot="16200000">
            <a:off x="5085779" y="3471706"/>
            <a:ext cx="9445097" cy="20759654"/>
            <a:chOff x="0" y="0"/>
            <a:chExt cx="2487598" cy="2709333"/>
          </a:xfrm>
        </p:grpSpPr>
        <p:sp>
          <p:nvSpPr>
            <p:cNvPr id="33" name="Freeform 3">
              <a:extLst>
                <a:ext uri="{FF2B5EF4-FFF2-40B4-BE49-F238E27FC236}">
                  <a16:creationId xmlns:a16="http://schemas.microsoft.com/office/drawing/2014/main" id="{344D9F61-110B-4401-BB59-892E89B5FDEE}"/>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34" name="TextBox 4">
              <a:extLst>
                <a:ext uri="{FF2B5EF4-FFF2-40B4-BE49-F238E27FC236}">
                  <a16:creationId xmlns:a16="http://schemas.microsoft.com/office/drawing/2014/main" id="{4103D560-932C-44CA-ABC9-CAB0196D1DCA}"/>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580773" y="605814"/>
            <a:ext cx="103516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 Dan pada </a:t>
            </a:r>
            <a:r>
              <a:rPr lang="en-US" b="1" i="1" u="sng" dirty="0" err="1"/>
              <a:t>perusahaan</a:t>
            </a:r>
            <a:r>
              <a:rPr lang="en-US" b="1" i="1" u="sng" dirty="0"/>
              <a:t> ini manual absen di </a:t>
            </a:r>
            <a:r>
              <a:rPr lang="en-US" b="1" i="1" u="sng" dirty="0" err="1"/>
              <a:t>panggil</a:t>
            </a:r>
            <a:r>
              <a:rPr lang="en-US" b="1" i="1" u="sng" dirty="0"/>
              <a:t> 1/ 1</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4321203"/>
            <a:ext cx="17695004" cy="1285224"/>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Dari masalah yang di </a:t>
            </a:r>
            <a:r>
              <a:rPr lang="en-US" sz="2400" b="1" dirty="0" err="1">
                <a:solidFill>
                  <a:srgbClr val="0C8EB6"/>
                </a:solidFill>
                <a:latin typeface="Poppins"/>
                <a:ea typeface="Poppins"/>
                <a:cs typeface="Poppins"/>
                <a:sym typeface="Poppins"/>
              </a:rPr>
              <a:t>timbulkan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tersebut</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maka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kita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memiliki</a:t>
            </a:r>
            <a:r>
              <a:rPr lang="en-US" sz="2400" b="1" dirty="0">
                <a:solidFill>
                  <a:srgbClr val="0C8EB6"/>
                </a:solidFill>
                <a:latin typeface="Poppins"/>
                <a:ea typeface="Poppins"/>
                <a:cs typeface="Poppins"/>
                <a:sym typeface="Poppins"/>
              </a:rPr>
              <a:t> tugas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meningkatkan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data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perekapan</a:t>
            </a:r>
            <a:r>
              <a:rPr lang="en-US" sz="2400" b="1" dirty="0">
                <a:solidFill>
                  <a:srgbClr val="0C8EB6"/>
                </a:solidFill>
                <a:latin typeface="Poppins"/>
                <a:ea typeface="Poppins"/>
                <a:cs typeface="Poppins"/>
                <a:sym typeface="Poppins"/>
              </a:rPr>
              <a:t> dan lain2nya, </a:t>
            </a:r>
            <a:r>
              <a:rPr lang="en-US" sz="2400" b="1" dirty="0" err="1">
                <a:solidFill>
                  <a:srgbClr val="0C8EB6"/>
                </a:solidFill>
                <a:latin typeface="Poppins"/>
                <a:ea typeface="Poppins"/>
                <a:cs typeface="Poppins"/>
                <a:sym typeface="Poppins"/>
              </a:rPr>
              <a:t>serta</a:t>
            </a:r>
            <a:r>
              <a:rPr lang="en-US" sz="2400" b="1" dirty="0">
                <a:solidFill>
                  <a:srgbClr val="0C8EB6"/>
                </a:solidFill>
                <a:latin typeface="Poppins"/>
                <a:ea typeface="Poppins"/>
                <a:cs typeface="Poppins"/>
                <a:sym typeface="Poppins"/>
              </a:rPr>
              <a:t> membuat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lebih </a:t>
            </a:r>
            <a:r>
              <a:rPr lang="en-US" sz="2400" b="1" dirty="0" err="1">
                <a:solidFill>
                  <a:srgbClr val="0C8EB6"/>
                </a:solidFill>
                <a:latin typeface="Poppins"/>
                <a:ea typeface="Poppins"/>
                <a:cs typeface="Poppins"/>
                <a:sym typeface="Poppins"/>
              </a:rPr>
              <a:t>untung</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dengan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memaksimalkan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(minim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2819400" y="3168839"/>
            <a:ext cx="4283148" cy="427553"/>
          </a:xfrm>
          <a:prstGeom prst="rect">
            <a:avLst/>
          </a:prstGeom>
        </p:spPr>
        <p:txBody>
          <a:bodyPr wrap="square"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C. </a:t>
            </a:r>
            <a:r>
              <a:rPr lang="en-US" sz="2800" dirty="0" err="1">
                <a:solidFill>
                  <a:srgbClr val="0C8EB6"/>
                </a:solidFill>
                <a:latin typeface="Poppins"/>
                <a:ea typeface="Poppins"/>
                <a:cs typeface="Poppins"/>
                <a:sym typeface="Poppins"/>
              </a:rPr>
              <a:t>Tujuan</a:t>
            </a:r>
            <a:r>
              <a:rPr lang="en-US" sz="2800" dirty="0">
                <a:solidFill>
                  <a:srgbClr val="0C8EB6"/>
                </a:solidFill>
                <a:latin typeface="Poppins"/>
                <a:ea typeface="Poppins"/>
                <a:cs typeface="Poppins"/>
                <a:sym typeface="Poppins"/>
              </a:rPr>
              <a:t> </a:t>
            </a:r>
            <a:r>
              <a:rPr lang="en-US" sz="2800" dirty="0" err="1">
                <a:solidFill>
                  <a:srgbClr val="0C8EB6"/>
                </a:solidFill>
                <a:latin typeface="Poppins"/>
                <a:ea typeface="Poppins"/>
                <a:cs typeface="Poppins"/>
                <a:sym typeface="Poppins"/>
              </a:rPr>
              <a:t>Projek</a:t>
            </a:r>
            <a:endParaRPr lang="en-US" sz="2800" dirty="0">
              <a:solidFill>
                <a:srgbClr val="0C8EB6"/>
              </a:solidFill>
              <a:latin typeface="Poppins"/>
              <a:ea typeface="Poppins"/>
              <a:cs typeface="Poppins"/>
              <a:sym typeface="Poppins"/>
            </a:endParaRP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5823988"/>
            <a:ext cx="17552597" cy="1609671"/>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Mengubah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absensi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manual</a:t>
            </a:r>
            <a:r>
              <a:rPr lang="en-US" sz="2400" dirty="0">
                <a:solidFill>
                  <a:srgbClr val="0C8EB6"/>
                </a:solidFill>
                <a:latin typeface="Poppins"/>
                <a:ea typeface="Poppins"/>
                <a:cs typeface="Poppins"/>
                <a:sym typeface="Poppins"/>
              </a:rPr>
              <a:t> menjadi </a:t>
            </a:r>
            <a:r>
              <a:rPr lang="en-US" sz="2400" b="1" dirty="0">
                <a:solidFill>
                  <a:srgbClr val="0C8EB6"/>
                </a:solidFill>
                <a:latin typeface="Poppins"/>
                <a:ea typeface="Poppins"/>
                <a:cs typeface="Poppins"/>
                <a:sym typeface="Poppins"/>
              </a:rPr>
              <a:t>digital</a:t>
            </a:r>
            <a:r>
              <a:rPr lang="en-US" sz="2400"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Finger print + Verify </a:t>
            </a:r>
            <a:r>
              <a:rPr lang="en-US" sz="2400" dirty="0" err="1">
                <a:solidFill>
                  <a:srgbClr val="0C8EB6"/>
                </a:solidFill>
                <a:latin typeface="Poppins"/>
                <a:ea typeface="Poppins"/>
                <a:cs typeface="Poppins"/>
                <a:sym typeface="Wingdings" panose="05000000000000000000" pitchFamily="2" charset="2"/>
              </a:rPr>
              <a:t>wajah</a:t>
            </a:r>
            <a:endParaRPr lang="en-US" sz="2400" dirty="0">
              <a:solidFill>
                <a:srgbClr val="0C8EB6"/>
              </a:solidFill>
              <a:latin typeface="Poppins"/>
              <a:ea typeface="Poppins"/>
              <a:cs typeface="Poppins"/>
              <a:sym typeface="Wingdings" panose="05000000000000000000" pitchFamily="2" charset="2"/>
            </a:endParaRPr>
          </a:p>
          <a:p>
            <a:pPr marL="457200" indent="-457200">
              <a:lnSpc>
                <a:spcPct val="150000"/>
              </a:lnSpc>
              <a:buFont typeface="+mj-lt"/>
              <a:buAutoNum type="arabicPeriod"/>
            </a:pPr>
            <a:r>
              <a:rPr lang="en-US" sz="2400" b="1" dirty="0" err="1">
                <a:solidFill>
                  <a:srgbClr val="0C8EB6"/>
                </a:solidFill>
                <a:latin typeface="Poppins"/>
                <a:ea typeface="Poppins"/>
                <a:cs typeface="Poppins"/>
                <a:sym typeface="Wingdings" panose="05000000000000000000" pitchFamily="2" charset="2"/>
              </a:rPr>
              <a:t>Otomatisasi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perekapan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ovt</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cuti</a:t>
            </a:r>
            <a:r>
              <a:rPr lang="en-US" sz="2400" dirty="0">
                <a:solidFill>
                  <a:srgbClr val="0C8EB6"/>
                </a:solidFill>
                <a:latin typeface="Poppins"/>
                <a:ea typeface="Poppins"/>
                <a:cs typeface="Poppins"/>
                <a:sym typeface="Wingdings" panose="05000000000000000000" pitchFamily="2" charset="2"/>
              </a:rPr>
              <a:t>, izin, </a:t>
            </a:r>
            <a:r>
              <a:rPr lang="en-US" sz="2400" dirty="0" err="1">
                <a:solidFill>
                  <a:srgbClr val="0C8EB6"/>
                </a:solidFill>
                <a:latin typeface="Poppins"/>
                <a:ea typeface="Poppins"/>
                <a:cs typeface="Poppins"/>
                <a:sym typeface="Wingdings" panose="05000000000000000000" pitchFamily="2" charset="2"/>
              </a:rPr>
              <a:t>absensi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harian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bulanan</a:t>
            </a:r>
            <a:r>
              <a:rPr lang="en-US" sz="2400" dirty="0">
                <a:solidFill>
                  <a:srgbClr val="0C8EB6"/>
                </a:solidFill>
                <a:latin typeface="Poppins"/>
                <a:ea typeface="Poppins"/>
                <a:cs typeface="Poppins"/>
                <a:sym typeface="Wingdings" panose="05000000000000000000" pitchFamily="2" charset="2"/>
              </a:rPr>
              <a:t>, dan </a:t>
            </a:r>
            <a:r>
              <a:rPr lang="en-US" sz="2400" dirty="0" err="1">
                <a:solidFill>
                  <a:srgbClr val="0C8EB6"/>
                </a:solidFill>
                <a:latin typeface="Poppins"/>
                <a:ea typeface="Poppins"/>
                <a:cs typeface="Poppins"/>
                <a:sym typeface="Wingdings" panose="05000000000000000000" pitchFamily="2" charset="2"/>
              </a:rPr>
              <a:t>fy</a:t>
            </a:r>
            <a:r>
              <a:rPr lang="en-US" sz="2400" dirty="0">
                <a:solidFill>
                  <a:srgbClr val="0C8EB6"/>
                </a:solidFill>
                <a:latin typeface="Poppins"/>
                <a:ea typeface="Poppins"/>
                <a:cs typeface="Poppins"/>
                <a:sym typeface="Wingdings" panose="05000000000000000000" pitchFamily="2" charset="2"/>
              </a:rPr>
              <a:t> by web and mobile </a:t>
            </a:r>
            <a:r>
              <a:rPr lang="en-US" sz="2400" dirty="0" err="1">
                <a:solidFill>
                  <a:srgbClr val="0C8EB6"/>
                </a:solidFill>
                <a:latin typeface="Poppins"/>
                <a:ea typeface="Poppins"/>
                <a:cs typeface="Poppins"/>
                <a:sym typeface="Wingdings" panose="05000000000000000000" pitchFamily="2" charset="2"/>
              </a:rPr>
              <a:t>aplikasi</a:t>
            </a:r>
            <a:endParaRPr lang="en-US" sz="2400" dirty="0">
              <a:solidFill>
                <a:srgbClr val="0C8EB6"/>
              </a:solidFill>
              <a:latin typeface="Poppins"/>
              <a:ea typeface="Poppins"/>
              <a:cs typeface="Poppins"/>
              <a:sym typeface="Wingdings" panose="05000000000000000000" pitchFamily="2" charset="2"/>
            </a:endParaRPr>
          </a:p>
          <a:p>
            <a:pPr marL="457200" indent="-457200">
              <a:lnSpc>
                <a:spcPct val="150000"/>
              </a:lnSpc>
              <a:buFont typeface="+mj-lt"/>
              <a:buAutoNum type="arabicPeriod"/>
            </a:pPr>
            <a:r>
              <a:rPr lang="en-US" sz="2400" dirty="0">
                <a:solidFill>
                  <a:srgbClr val="0C8EB6"/>
                </a:solidFill>
                <a:latin typeface="Poppins"/>
                <a:ea typeface="Poppins"/>
                <a:cs typeface="Poppins"/>
                <a:sym typeface="Wingdings" panose="05000000000000000000" pitchFamily="2" charset="2"/>
              </a:rPr>
              <a:t>Membuat </a:t>
            </a:r>
            <a:r>
              <a:rPr lang="en-US" sz="2400" b="1" dirty="0">
                <a:solidFill>
                  <a:srgbClr val="0C8EB6"/>
                </a:solidFill>
                <a:latin typeface="Poppins"/>
                <a:ea typeface="Poppins"/>
                <a:cs typeface="Poppins"/>
                <a:sym typeface="Wingdings" panose="05000000000000000000" pitchFamily="2" charset="2"/>
              </a:rPr>
              <a:t>Digital</a:t>
            </a:r>
            <a:r>
              <a:rPr lang="en-US" sz="2400" dirty="0">
                <a:solidFill>
                  <a:srgbClr val="0C8EB6"/>
                </a:solidFill>
                <a:latin typeface="Poppins"/>
                <a:ea typeface="Poppins"/>
                <a:cs typeface="Poppins"/>
                <a:sym typeface="Wingdings" panose="05000000000000000000" pitchFamily="2" charset="2"/>
              </a:rPr>
              <a:t> </a:t>
            </a:r>
            <a:r>
              <a:rPr lang="en-US" sz="2400" b="1" dirty="0">
                <a:solidFill>
                  <a:srgbClr val="0C8EB6"/>
                </a:solidFill>
                <a:latin typeface="Poppins"/>
                <a:ea typeface="Poppins"/>
                <a:cs typeface="Poppins"/>
                <a:sym typeface="Wingdings" panose="05000000000000000000" pitchFamily="2" charset="2"/>
              </a:rPr>
              <a:t>Approval</a:t>
            </a:r>
            <a:r>
              <a:rPr lang="en-US" sz="2400" dirty="0">
                <a:solidFill>
                  <a:srgbClr val="0C8EB6"/>
                </a:solidFill>
                <a:latin typeface="Poppins"/>
                <a:ea typeface="Poppins"/>
                <a:cs typeface="Poppins"/>
                <a:sym typeface="Wingdings" panose="05000000000000000000" pitchFamily="2" charset="2"/>
              </a:rPr>
              <a:t> Manager </a:t>
            </a:r>
            <a:r>
              <a:rPr lang="en-US" sz="2400" dirty="0" err="1">
                <a:solidFill>
                  <a:srgbClr val="0C8EB6"/>
                </a:solidFill>
                <a:latin typeface="Poppins"/>
                <a:ea typeface="Poppins"/>
                <a:cs typeface="Poppins"/>
                <a:sym typeface="Wingdings" panose="05000000000000000000" pitchFamily="2" charset="2"/>
              </a:rPr>
              <a:t>untuk</a:t>
            </a:r>
            <a:r>
              <a:rPr lang="en-US" sz="2400" dirty="0">
                <a:solidFill>
                  <a:srgbClr val="0C8EB6"/>
                </a:solidFill>
                <a:latin typeface="Poppins"/>
                <a:ea typeface="Poppins"/>
                <a:cs typeface="Poppins"/>
                <a:sym typeface="Wingdings" panose="05000000000000000000" pitchFamily="2" charset="2"/>
              </a:rPr>
              <a:t> auto </a:t>
            </a:r>
            <a:r>
              <a:rPr lang="en-US" sz="2400" dirty="0" err="1">
                <a:solidFill>
                  <a:srgbClr val="0C8EB6"/>
                </a:solidFill>
                <a:latin typeface="Poppins"/>
                <a:ea typeface="Poppins"/>
                <a:cs typeface="Poppins"/>
                <a:sym typeface="Wingdings" panose="05000000000000000000" pitchFamily="2" charset="2"/>
              </a:rPr>
              <a:t>kalkulasi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Gaji</a:t>
            </a:r>
            <a:r>
              <a:rPr lang="en-US" sz="2400" dirty="0">
                <a:solidFill>
                  <a:srgbClr val="0C8EB6"/>
                </a:solidFill>
                <a:latin typeface="Poppins"/>
                <a:ea typeface="Poppins"/>
                <a:cs typeface="Poppins"/>
                <a:sym typeface="Wingdings" panose="05000000000000000000" pitchFamily="2" charset="2"/>
              </a:rPr>
              <a:t>, Bonus, dan </a:t>
            </a:r>
            <a:r>
              <a:rPr lang="en-US" sz="2400" dirty="0" err="1">
                <a:solidFill>
                  <a:srgbClr val="0C8EB6"/>
                </a:solidFill>
                <a:latin typeface="Poppins"/>
                <a:ea typeface="Poppins"/>
                <a:cs typeface="Poppins"/>
                <a:sym typeface="Wingdings" panose="05000000000000000000" pitchFamily="2" charset="2"/>
              </a:rPr>
              <a:t>Rekomendasi</a:t>
            </a:r>
            <a:r>
              <a:rPr lang="en-US" sz="2400" dirty="0">
                <a:solidFill>
                  <a:srgbClr val="0C8EB6"/>
                </a:solidFill>
                <a:latin typeface="Poppins"/>
                <a:ea typeface="Poppins"/>
                <a:cs typeface="Poppins"/>
                <a:sym typeface="Wingdings" panose="05000000000000000000" pitchFamily="2" charset="2"/>
              </a:rPr>
              <a:t> best </a:t>
            </a:r>
            <a:r>
              <a:rPr lang="en-US" sz="2400" dirty="0" err="1">
                <a:solidFill>
                  <a:srgbClr val="0C8EB6"/>
                </a:solidFill>
                <a:latin typeface="Poppins"/>
                <a:ea typeface="Poppins"/>
                <a:cs typeface="Poppins"/>
                <a:sym typeface="Wingdings" panose="05000000000000000000" pitchFamily="2" charset="2"/>
              </a:rPr>
              <a:t>employess</a:t>
            </a:r>
            <a:endParaRPr lang="en-US" sz="2400" dirty="0">
              <a:solidFill>
                <a:srgbClr val="0C8EB6"/>
              </a:solidFill>
              <a:latin typeface="Poppins"/>
              <a:ea typeface="Poppins"/>
              <a:cs typeface="Poppins"/>
              <a:sym typeface="Poppins"/>
            </a:endParaRPr>
          </a:p>
        </p:txBody>
      </p:sp>
      <p:sp>
        <p:nvSpPr>
          <p:cNvPr id="31" name="TextBox 18">
            <a:extLst>
              <a:ext uri="{FF2B5EF4-FFF2-40B4-BE49-F238E27FC236}">
                <a16:creationId xmlns:a16="http://schemas.microsoft.com/office/drawing/2014/main" id="{B5F3B4DA-1962-436B-BB03-A4AF5FAE3936}"/>
              </a:ext>
            </a:extLst>
          </p:cNvPr>
          <p:cNvSpPr txBox="1"/>
          <p:nvPr/>
        </p:nvSpPr>
        <p:spPr>
          <a:xfrm>
            <a:off x="0" y="8059055"/>
            <a:ext cx="18288000" cy="413190"/>
          </a:xfrm>
          <a:prstGeom prst="rect">
            <a:avLst/>
          </a:prstGeom>
        </p:spPr>
        <p:txBody>
          <a:bodyPr wrap="square" lIns="0" tIns="0" rIns="0" bIns="0" rtlCol="0" anchor="t">
            <a:spAutoFit/>
          </a:bodyPr>
          <a:lstStyle/>
          <a:p>
            <a:pPr algn="ctr">
              <a:lnSpc>
                <a:spcPts val="3417"/>
              </a:lnSpc>
            </a:pPr>
            <a:r>
              <a:rPr lang="en-US" sz="2400" dirty="0">
                <a:solidFill>
                  <a:srgbClr val="0C8EB6"/>
                </a:solidFill>
                <a:latin typeface="Poppins"/>
                <a:ea typeface="Poppins"/>
                <a:cs typeface="Poppins"/>
                <a:sym typeface="Poppins"/>
              </a:rPr>
              <a:t>Jadi </a:t>
            </a:r>
            <a:r>
              <a:rPr lang="en-US" sz="2400" dirty="0" err="1">
                <a:solidFill>
                  <a:srgbClr val="0C8EB6"/>
                </a:solidFill>
                <a:latin typeface="Poppins"/>
                <a:ea typeface="Poppins"/>
                <a:cs typeface="Poppins"/>
                <a:sym typeface="Poppins"/>
              </a:rPr>
              <a:t>kita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melakukan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Perubahan</a:t>
            </a:r>
            <a:r>
              <a:rPr lang="en-US" sz="2400" dirty="0">
                <a:solidFill>
                  <a:srgbClr val="0C8EB6"/>
                </a:solidFill>
                <a:latin typeface="Poppins"/>
                <a:ea typeface="Poppins"/>
                <a:cs typeface="Poppins"/>
                <a:sym typeface="Poppins"/>
              </a:rPr>
              <a:t> SI manual ke </a:t>
            </a:r>
            <a:r>
              <a:rPr lang="en-US" sz="2400" dirty="0" err="1">
                <a:solidFill>
                  <a:srgbClr val="0C8EB6"/>
                </a:solidFill>
                <a:latin typeface="Poppins"/>
                <a:ea typeface="Poppins"/>
                <a:cs typeface="Poppins"/>
                <a:sym typeface="Poppins"/>
              </a:rPr>
              <a:t>berbasis</a:t>
            </a:r>
            <a:r>
              <a:rPr lang="en-US" sz="2400" dirty="0">
                <a:solidFill>
                  <a:srgbClr val="0C8EB6"/>
                </a:solidFill>
                <a:latin typeface="Poppins"/>
                <a:ea typeface="Poppins"/>
                <a:cs typeface="Poppins"/>
                <a:sym typeface="Poppins"/>
              </a:rPr>
              <a:t> Komputer </a:t>
            </a:r>
            <a:r>
              <a:rPr lang="en-US" sz="2400" dirty="0" err="1">
                <a:solidFill>
                  <a:srgbClr val="0C8EB6"/>
                </a:solidFill>
                <a:latin typeface="Poppins"/>
                <a:ea typeface="Poppins"/>
                <a:cs typeface="Poppins"/>
                <a:sym typeface="Poppins"/>
              </a:rPr>
              <a:t>atau</a:t>
            </a:r>
            <a:r>
              <a:rPr lang="en-US" sz="2400" dirty="0">
                <a:solidFill>
                  <a:srgbClr val="0C8EB6"/>
                </a:solidFill>
                <a:latin typeface="Poppins"/>
                <a:ea typeface="Poppins"/>
                <a:cs typeface="Poppins"/>
                <a:sym typeface="Poppins"/>
              </a:rPr>
              <a:t> di </a:t>
            </a:r>
            <a:r>
              <a:rPr lang="en-US" sz="2400" dirty="0" err="1">
                <a:solidFill>
                  <a:srgbClr val="0C8EB6"/>
                </a:solidFill>
                <a:latin typeface="Poppins"/>
                <a:ea typeface="Poppins"/>
                <a:cs typeface="Poppins"/>
                <a:sym typeface="Poppins"/>
              </a:rPr>
              <a:t>sebut</a:t>
            </a:r>
            <a:r>
              <a:rPr lang="en-US" sz="2400" dirty="0">
                <a:solidFill>
                  <a:srgbClr val="0C8EB6"/>
                </a:solidFill>
                <a:latin typeface="Poppins"/>
                <a:ea typeface="Poppins"/>
                <a:cs typeface="Poppins"/>
                <a:sym typeface="Poppins"/>
              </a:rPr>
              <a:t> juga </a:t>
            </a:r>
            <a:r>
              <a:rPr lang="en-US" sz="2400" dirty="0" err="1">
                <a:solidFill>
                  <a:srgbClr val="0C8EB6"/>
                </a:solidFill>
                <a:latin typeface="Poppins"/>
                <a:ea typeface="Poppins"/>
                <a:cs typeface="Poppins"/>
                <a:sym typeface="Poppins"/>
              </a:rPr>
              <a:t>dengan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Digitalisasi</a:t>
            </a:r>
            <a:endParaRPr lang="en-US" sz="2400" dirty="0">
              <a:solidFill>
                <a:srgbClr val="0C8EB6"/>
              </a:solidFill>
              <a:latin typeface="Poppins"/>
              <a:ea typeface="Poppins"/>
              <a:cs typeface="Poppins"/>
              <a:sym typeface="Poppins"/>
            </a:endParaRPr>
          </a:p>
        </p:txBody>
      </p:sp>
      <p:grpSp>
        <p:nvGrpSpPr>
          <p:cNvPr id="7" name="Group 6">
            <a:extLst>
              <a:ext uri="{FF2B5EF4-FFF2-40B4-BE49-F238E27FC236}">
                <a16:creationId xmlns:a16="http://schemas.microsoft.com/office/drawing/2014/main" id="{1203137E-DF6F-43EE-B0D6-CFBE6DD0AA39}"/>
              </a:ext>
            </a:extLst>
          </p:cNvPr>
          <p:cNvGrpSpPr/>
          <p:nvPr/>
        </p:nvGrpSpPr>
        <p:grpSpPr>
          <a:xfrm>
            <a:off x="364396" y="2543496"/>
            <a:ext cx="2362200" cy="1569404"/>
            <a:chOff x="5435759" y="2672198"/>
            <a:chExt cx="2362200" cy="1569404"/>
          </a:xfrm>
        </p:grpSpPr>
        <p:grpSp>
          <p:nvGrpSpPr>
            <p:cNvPr id="35" name="Group 2">
              <a:extLst>
                <a:ext uri="{FF2B5EF4-FFF2-40B4-BE49-F238E27FC236}">
                  <a16:creationId xmlns:a16="http://schemas.microsoft.com/office/drawing/2014/main" id="{8FC92335-82A4-4B8C-854D-D69074F0F080}"/>
                </a:ext>
              </a:extLst>
            </p:cNvPr>
            <p:cNvGrpSpPr/>
            <p:nvPr/>
          </p:nvGrpSpPr>
          <p:grpSpPr>
            <a:xfrm>
              <a:off x="5435759" y="2672198"/>
              <a:ext cx="2362200" cy="1569404"/>
              <a:chOff x="0" y="0"/>
              <a:chExt cx="2487598" cy="2709333"/>
            </a:xfrm>
          </p:grpSpPr>
          <p:sp>
            <p:nvSpPr>
              <p:cNvPr id="36" name="Freeform 3">
                <a:extLst>
                  <a:ext uri="{FF2B5EF4-FFF2-40B4-BE49-F238E27FC236}">
                    <a16:creationId xmlns:a16="http://schemas.microsoft.com/office/drawing/2014/main" id="{C8D7D51B-5076-4FF3-8C35-53F9AD245C36}"/>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37" name="TextBox 4">
                <a:extLst>
                  <a:ext uri="{FF2B5EF4-FFF2-40B4-BE49-F238E27FC236}">
                    <a16:creationId xmlns:a16="http://schemas.microsoft.com/office/drawing/2014/main" id="{59FE8B4B-FE8D-4CF9-BF5C-6F7FC600696B}"/>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A0DA9E37-8ABC-4456-A350-B8B13291F80B}"/>
                </a:ext>
              </a:extLst>
            </p:cNvPr>
            <p:cNvPicPr>
              <a:picLocks noChangeAspect="1"/>
            </p:cNvPicPr>
            <p:nvPr/>
          </p:nvPicPr>
          <p:blipFill>
            <a:blip r:embed="rId5"/>
            <a:stretch>
              <a:fillRect/>
            </a:stretch>
          </p:blipFill>
          <p:spPr>
            <a:xfrm>
              <a:off x="5917588" y="2717191"/>
              <a:ext cx="1398542" cy="1398542"/>
            </a:xfrm>
            <a:prstGeom prst="rect">
              <a:avLst/>
            </a:prstGeom>
          </p:spPr>
        </p:pic>
      </p:grpSp>
      <p:sp>
        <p:nvSpPr>
          <p:cNvPr id="38" name="Rectangle: Rounded Corners 37">
            <a:hlinkClick r:id="rId6" action="ppaction://hlinksldjump"/>
            <a:extLst>
              <a:ext uri="{FF2B5EF4-FFF2-40B4-BE49-F238E27FC236}">
                <a16:creationId xmlns:a16="http://schemas.microsoft.com/office/drawing/2014/main" id="{277CD35E-C55C-4DC3-83F3-147D5AF7083A}"/>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13">
            <a:extLst>
              <a:ext uri="{FF2B5EF4-FFF2-40B4-BE49-F238E27FC236}">
                <a16:creationId xmlns:a16="http://schemas.microsoft.com/office/drawing/2014/main" id="{51CE64AA-A971-482B-8652-E353D029F2BB}"/>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40" name="Rectangle: Rounded Corners 39">
            <a:hlinkClick r:id="rId7" action="ppaction://hlinksldjump"/>
            <a:extLst>
              <a:ext uri="{FF2B5EF4-FFF2-40B4-BE49-F238E27FC236}">
                <a16:creationId xmlns:a16="http://schemas.microsoft.com/office/drawing/2014/main" id="{BF82A766-9DA0-435F-AEC9-CED0D54F8E23}"/>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14">
            <a:extLst>
              <a:ext uri="{FF2B5EF4-FFF2-40B4-BE49-F238E27FC236}">
                <a16:creationId xmlns:a16="http://schemas.microsoft.com/office/drawing/2014/main" id="{B354C94A-1715-4DE2-A0FF-5B25C1C27BEC}"/>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42" name="Rectangle: Rounded Corners 41">
            <a:hlinkClick r:id="rId8" action="ppaction://hlinksldjump"/>
            <a:extLst>
              <a:ext uri="{FF2B5EF4-FFF2-40B4-BE49-F238E27FC236}">
                <a16:creationId xmlns:a16="http://schemas.microsoft.com/office/drawing/2014/main" id="{27149BCC-C8A8-4E7D-A398-2820704C614F}"/>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EB1889C-9898-4344-B07B-B165CE1A72EF}"/>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15">
            <a:extLst>
              <a:ext uri="{FF2B5EF4-FFF2-40B4-BE49-F238E27FC236}">
                <a16:creationId xmlns:a16="http://schemas.microsoft.com/office/drawing/2014/main" id="{9B2863A8-4E42-4D67-B107-3CB28F6E705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5" name="TextBox 16">
            <a:extLst>
              <a:ext uri="{FF2B5EF4-FFF2-40B4-BE49-F238E27FC236}">
                <a16:creationId xmlns:a16="http://schemas.microsoft.com/office/drawing/2014/main" id="{C6787E23-C3F4-4DCF-AF6C-C99D08EF964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75139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3176570"/>
            <a:ext cx="17695004" cy="849207"/>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kegiatan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mendigitalisasi</a:t>
            </a:r>
            <a:r>
              <a:rPr lang="en-US" sz="2400" dirty="0">
                <a:solidFill>
                  <a:srgbClr val="0C8EB6"/>
                </a:solidFill>
                <a:latin typeface="Poppins"/>
                <a:ea typeface="Poppins"/>
                <a:cs typeface="Poppins"/>
                <a:sym typeface="Poppins"/>
              </a:rPr>
              <a:t> :</a:t>
            </a:r>
            <a:br>
              <a:rPr lang="en-US" sz="2400" dirty="0">
                <a:solidFill>
                  <a:srgbClr val="0C8EB6"/>
                </a:solidFill>
                <a:latin typeface="Poppins"/>
                <a:ea typeface="Poppins"/>
                <a:cs typeface="Poppins"/>
                <a:sym typeface="Poppins"/>
              </a:rPr>
            </a:br>
            <a:r>
              <a:rPr lang="en-US" sz="2400" dirty="0">
                <a:solidFill>
                  <a:srgbClr val="0C8EB6"/>
                </a:solidFill>
                <a:latin typeface="Poppins"/>
                <a:ea typeface="Poppins"/>
                <a:cs typeface="Poppins"/>
                <a:sym typeface="Poppins"/>
              </a:rPr>
              <a:t>Team HR + Support IT Section</a:t>
            </a: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6" y="2471506"/>
            <a:ext cx="6112604" cy="427553"/>
          </a:xfrm>
          <a:prstGeom prst="rect">
            <a:avLst/>
          </a:prstGeom>
        </p:spPr>
        <p:txBody>
          <a:bodyPr wrap="square"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D. Ruang </a:t>
            </a:r>
            <a:r>
              <a:rPr lang="en-US" sz="2800" dirty="0" err="1">
                <a:solidFill>
                  <a:srgbClr val="0C8EB6"/>
                </a:solidFill>
                <a:latin typeface="Poppins"/>
                <a:ea typeface="Poppins"/>
                <a:cs typeface="Poppins"/>
                <a:sym typeface="Poppins"/>
              </a:rPr>
              <a:t>Lingkup</a:t>
            </a:r>
            <a:r>
              <a:rPr lang="en-US" sz="2800" dirty="0">
                <a:solidFill>
                  <a:srgbClr val="0C8EB6"/>
                </a:solidFill>
                <a:latin typeface="Poppins"/>
                <a:ea typeface="Poppins"/>
                <a:cs typeface="Poppins"/>
                <a:sym typeface="Poppins"/>
              </a:rPr>
              <a:t> (Batasan)</a:t>
            </a: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4864466"/>
            <a:ext cx="17552597" cy="1661993"/>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400" dirty="0">
                <a:solidFill>
                  <a:srgbClr val="0C8EB6"/>
                </a:solidFill>
                <a:latin typeface="Poppins"/>
                <a:ea typeface="Poppins"/>
                <a:cs typeface="Poppins"/>
                <a:sym typeface="Poppins"/>
              </a:rPr>
              <a:t>Manager HR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super admin</a:t>
            </a:r>
          </a:p>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Assmen</a:t>
            </a:r>
            <a:r>
              <a:rPr lang="en-US" sz="2400" dirty="0">
                <a:solidFill>
                  <a:srgbClr val="0C8EB6"/>
                </a:solidFill>
                <a:latin typeface="Poppins"/>
                <a:ea typeface="Poppins"/>
                <a:cs typeface="Poppins"/>
                <a:sym typeface="Poppins"/>
              </a:rPr>
              <a:t> HR + 1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PIC System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admin</a:t>
            </a:r>
          </a:p>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Seluruh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User</a:t>
            </a:r>
          </a:p>
        </p:txBody>
      </p:sp>
      <p:sp>
        <p:nvSpPr>
          <p:cNvPr id="38" name="TextBox 18">
            <a:extLst>
              <a:ext uri="{FF2B5EF4-FFF2-40B4-BE49-F238E27FC236}">
                <a16:creationId xmlns:a16="http://schemas.microsoft.com/office/drawing/2014/main" id="{5DFFC613-04EF-4B9D-A79C-A594901788DE}"/>
              </a:ext>
            </a:extLst>
          </p:cNvPr>
          <p:cNvSpPr txBox="1"/>
          <p:nvPr/>
        </p:nvSpPr>
        <p:spPr>
          <a:xfrm>
            <a:off x="354403" y="4469969"/>
            <a:ext cx="17695004" cy="413190"/>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Penggunaan absen digital :</a:t>
            </a:r>
          </a:p>
        </p:txBody>
      </p:sp>
      <p:grpSp>
        <p:nvGrpSpPr>
          <p:cNvPr id="39" name="Group 2">
            <a:extLst>
              <a:ext uri="{FF2B5EF4-FFF2-40B4-BE49-F238E27FC236}">
                <a16:creationId xmlns:a16="http://schemas.microsoft.com/office/drawing/2014/main" id="{BA32B4B8-D174-4A2E-9671-04CD9278C2CA}"/>
              </a:ext>
            </a:extLst>
          </p:cNvPr>
          <p:cNvGrpSpPr/>
          <p:nvPr/>
        </p:nvGrpSpPr>
        <p:grpSpPr>
          <a:xfrm>
            <a:off x="9810930" y="0"/>
            <a:ext cx="9445097" cy="10287000"/>
            <a:chOff x="0" y="0"/>
            <a:chExt cx="2487598" cy="2709333"/>
          </a:xfrm>
        </p:grpSpPr>
        <p:sp>
          <p:nvSpPr>
            <p:cNvPr id="40" name="Freeform 3">
              <a:extLst>
                <a:ext uri="{FF2B5EF4-FFF2-40B4-BE49-F238E27FC236}">
                  <a16:creationId xmlns:a16="http://schemas.microsoft.com/office/drawing/2014/main" id="{329DF17F-B0FB-4B29-8DB8-88BF40229C06}"/>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1" name="TextBox 4">
              <a:extLst>
                <a:ext uri="{FF2B5EF4-FFF2-40B4-BE49-F238E27FC236}">
                  <a16:creationId xmlns:a16="http://schemas.microsoft.com/office/drawing/2014/main" id="{98A1EE6D-7037-4A8C-906F-28CF8DEC7CEF}"/>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42" name="Group 5">
            <a:extLst>
              <a:ext uri="{FF2B5EF4-FFF2-40B4-BE49-F238E27FC236}">
                <a16:creationId xmlns:a16="http://schemas.microsoft.com/office/drawing/2014/main" id="{727C63DE-7018-4090-948A-434F2D988719}"/>
              </a:ext>
            </a:extLst>
          </p:cNvPr>
          <p:cNvGrpSpPr/>
          <p:nvPr/>
        </p:nvGrpSpPr>
        <p:grpSpPr>
          <a:xfrm>
            <a:off x="9144000" y="1866796"/>
            <a:ext cx="7567445" cy="7118248"/>
            <a:chOff x="0" y="0"/>
            <a:chExt cx="887295" cy="834626"/>
          </a:xfrm>
        </p:grpSpPr>
        <p:sp>
          <p:nvSpPr>
            <p:cNvPr id="43" name="Freeform 6">
              <a:extLst>
                <a:ext uri="{FF2B5EF4-FFF2-40B4-BE49-F238E27FC236}">
                  <a16:creationId xmlns:a16="http://schemas.microsoft.com/office/drawing/2014/main" id="{D42FB942-1066-4EFF-AAC1-D3639A57A65E}"/>
                </a:ext>
              </a:extLst>
            </p:cNvPr>
            <p:cNvSpPr/>
            <p:nvPr/>
          </p:nvSpPr>
          <p:spPr>
            <a:xfrm>
              <a:off x="0" y="0"/>
              <a:ext cx="887295" cy="834626"/>
            </a:xfrm>
            <a:custGeom>
              <a:avLst/>
              <a:gdLst/>
              <a:ahLst/>
              <a:cxnLst/>
              <a:rect l="l" t="t" r="r" b="b"/>
              <a:pathLst>
                <a:path w="887295" h="834626">
                  <a:moveTo>
                    <a:pt x="80821" y="0"/>
                  </a:moveTo>
                  <a:lnTo>
                    <a:pt x="806474" y="0"/>
                  </a:lnTo>
                  <a:cubicBezTo>
                    <a:pt x="851110" y="0"/>
                    <a:pt x="887295" y="36185"/>
                    <a:pt x="887295" y="80821"/>
                  </a:cubicBezTo>
                  <a:lnTo>
                    <a:pt x="887295" y="753805"/>
                  </a:lnTo>
                  <a:cubicBezTo>
                    <a:pt x="887295" y="775240"/>
                    <a:pt x="878780" y="795797"/>
                    <a:pt x="863623" y="810954"/>
                  </a:cubicBezTo>
                  <a:cubicBezTo>
                    <a:pt x="848466" y="826111"/>
                    <a:pt x="827909" y="834626"/>
                    <a:pt x="806474" y="834626"/>
                  </a:cubicBezTo>
                  <a:lnTo>
                    <a:pt x="80821" y="834626"/>
                  </a:lnTo>
                  <a:cubicBezTo>
                    <a:pt x="59386" y="834626"/>
                    <a:pt x="38829" y="826111"/>
                    <a:pt x="23672" y="810954"/>
                  </a:cubicBezTo>
                  <a:cubicBezTo>
                    <a:pt x="8515" y="795797"/>
                    <a:pt x="0" y="775240"/>
                    <a:pt x="0" y="753805"/>
                  </a:cubicBezTo>
                  <a:lnTo>
                    <a:pt x="0" y="80821"/>
                  </a:lnTo>
                  <a:cubicBezTo>
                    <a:pt x="0" y="59386"/>
                    <a:pt x="8515" y="38829"/>
                    <a:pt x="23672" y="23672"/>
                  </a:cubicBezTo>
                  <a:cubicBezTo>
                    <a:pt x="38829" y="8515"/>
                    <a:pt x="59386" y="0"/>
                    <a:pt x="80821" y="0"/>
                  </a:cubicBezTo>
                  <a:close/>
                </a:path>
              </a:pathLst>
            </a:custGeom>
            <a:blipFill>
              <a:blip r:embed="rId5"/>
              <a:stretch>
                <a:fillRect l="-20592" r="-20592"/>
              </a:stretch>
            </a:blipFill>
          </p:spPr>
        </p:sp>
      </p:grpSp>
      <p:sp>
        <p:nvSpPr>
          <p:cNvPr id="44" name="TextBox 18">
            <a:extLst>
              <a:ext uri="{FF2B5EF4-FFF2-40B4-BE49-F238E27FC236}">
                <a16:creationId xmlns:a16="http://schemas.microsoft.com/office/drawing/2014/main" id="{B201C1CB-44F4-4A8B-8A0D-38DA3F0DC2AA}"/>
              </a:ext>
            </a:extLst>
          </p:cNvPr>
          <p:cNvSpPr txBox="1"/>
          <p:nvPr/>
        </p:nvSpPr>
        <p:spPr>
          <a:xfrm>
            <a:off x="354403" y="7093642"/>
            <a:ext cx="9170597" cy="849207"/>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kegiatan</a:t>
            </a:r>
            <a:r>
              <a:rPr lang="en-US" sz="2400" dirty="0">
                <a:solidFill>
                  <a:srgbClr val="0C8EB6"/>
                </a:solidFill>
                <a:latin typeface="Poppins"/>
                <a:ea typeface="Poppins"/>
                <a:cs typeface="Poppins"/>
                <a:sym typeface="Poppins"/>
              </a:rPr>
              <a:t> Maintenance :</a:t>
            </a:r>
            <a:br>
              <a:rPr lang="en-US" sz="2400" dirty="0">
                <a:solidFill>
                  <a:srgbClr val="0C8EB6"/>
                </a:solidFill>
                <a:latin typeface="Poppins"/>
                <a:ea typeface="Poppins"/>
                <a:cs typeface="Poppins"/>
                <a:sym typeface="Poppins"/>
              </a:rPr>
            </a:br>
            <a:r>
              <a:rPr lang="en-US" sz="2400" dirty="0" err="1">
                <a:solidFill>
                  <a:srgbClr val="0C8EB6"/>
                </a:solidFill>
                <a:latin typeface="Poppins"/>
                <a:ea typeface="Poppins"/>
                <a:cs typeface="Poppins"/>
                <a:sym typeface="Poppins"/>
              </a:rPr>
              <a:t>Assmen</a:t>
            </a:r>
            <a:r>
              <a:rPr lang="en-US" sz="2400" dirty="0">
                <a:solidFill>
                  <a:srgbClr val="0C8EB6"/>
                </a:solidFill>
                <a:latin typeface="Poppins"/>
                <a:ea typeface="Poppins"/>
                <a:cs typeface="Poppins"/>
                <a:sym typeface="Poppins"/>
              </a:rPr>
              <a:t> HR + 1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PIC System + Support IT Section</a:t>
            </a:r>
          </a:p>
        </p:txBody>
      </p:sp>
      <p:sp>
        <p:nvSpPr>
          <p:cNvPr id="45" name="TextBox 18">
            <a:extLst>
              <a:ext uri="{FF2B5EF4-FFF2-40B4-BE49-F238E27FC236}">
                <a16:creationId xmlns:a16="http://schemas.microsoft.com/office/drawing/2014/main" id="{3C8BF2C3-0AA5-4E3C-945C-E027F545C748}"/>
              </a:ext>
            </a:extLst>
          </p:cNvPr>
          <p:cNvSpPr txBox="1"/>
          <p:nvPr/>
        </p:nvSpPr>
        <p:spPr>
          <a:xfrm>
            <a:off x="354402" y="8415605"/>
            <a:ext cx="9170597" cy="849207"/>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Karna ini </a:t>
            </a:r>
            <a:r>
              <a:rPr lang="en-US" sz="2400" dirty="0" err="1">
                <a:solidFill>
                  <a:srgbClr val="0C8EB6"/>
                </a:solidFill>
                <a:latin typeface="Poppins"/>
                <a:ea typeface="Poppins"/>
                <a:cs typeface="Poppins"/>
                <a:sym typeface="Poppins"/>
              </a:rPr>
              <a:t>mengubah</a:t>
            </a:r>
            <a:r>
              <a:rPr lang="en-US" sz="2400" dirty="0">
                <a:solidFill>
                  <a:srgbClr val="0C8EB6"/>
                </a:solidFill>
                <a:latin typeface="Poppins"/>
                <a:ea typeface="Poppins"/>
                <a:cs typeface="Poppins"/>
                <a:sym typeface="Poppins"/>
              </a:rPr>
              <a:t> system </a:t>
            </a:r>
            <a:r>
              <a:rPr lang="en-US" sz="2400" dirty="0" err="1">
                <a:solidFill>
                  <a:srgbClr val="0C8EB6"/>
                </a:solidFill>
                <a:latin typeface="Poppins"/>
                <a:ea typeface="Poppins"/>
                <a:cs typeface="Poppins"/>
                <a:sym typeface="Poppins"/>
              </a:rPr>
              <a:t>maka</a:t>
            </a:r>
            <a:r>
              <a:rPr lang="en-US" sz="2400" dirty="0">
                <a:solidFill>
                  <a:srgbClr val="0C8EB6"/>
                </a:solidFill>
                <a:latin typeface="Poppins"/>
                <a:ea typeface="Poppins"/>
                <a:cs typeface="Poppins"/>
                <a:sym typeface="Poppins"/>
              </a:rPr>
              <a:t> Approval </a:t>
            </a:r>
            <a:r>
              <a:rPr lang="en-US" sz="2400" dirty="0" err="1">
                <a:solidFill>
                  <a:srgbClr val="0C8EB6"/>
                </a:solidFill>
                <a:latin typeface="Poppins"/>
                <a:ea typeface="Poppins"/>
                <a:cs typeface="Poppins"/>
                <a:sym typeface="Poppins"/>
              </a:rPr>
              <a:t>sampai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Direktur</a:t>
            </a:r>
            <a:endParaRPr lang="en-US" sz="2400" dirty="0">
              <a:solidFill>
                <a:srgbClr val="0C8EB6"/>
              </a:solidFill>
              <a:latin typeface="Poppins"/>
              <a:ea typeface="Poppins"/>
              <a:cs typeface="Poppins"/>
              <a:sym typeface="Poppins"/>
            </a:endParaRPr>
          </a:p>
        </p:txBody>
      </p:sp>
      <p:sp>
        <p:nvSpPr>
          <p:cNvPr id="46" name="TextBox 18">
            <a:extLst>
              <a:ext uri="{FF2B5EF4-FFF2-40B4-BE49-F238E27FC236}">
                <a16:creationId xmlns:a16="http://schemas.microsoft.com/office/drawing/2014/main" id="{2CC4D79B-1C4E-409E-9580-DBC718C08134}"/>
              </a:ext>
            </a:extLst>
          </p:cNvPr>
          <p:cNvSpPr txBox="1"/>
          <p:nvPr/>
        </p:nvSpPr>
        <p:spPr>
          <a:xfrm>
            <a:off x="9144000" y="2461222"/>
            <a:ext cx="7567445" cy="413190"/>
          </a:xfrm>
          <a:prstGeom prst="rect">
            <a:avLst/>
          </a:prstGeom>
        </p:spPr>
        <p:txBody>
          <a:bodyPr wrap="square" lIns="0" tIns="0" rIns="0" bIns="0" rtlCol="0" anchor="t">
            <a:spAutoFit/>
          </a:bodyPr>
          <a:lstStyle/>
          <a:p>
            <a:pPr algn="ctr">
              <a:lnSpc>
                <a:spcPts val="3417"/>
              </a:lnSpc>
            </a:pPr>
            <a:r>
              <a:rPr lang="en-US" sz="2400" b="1" dirty="0">
                <a:solidFill>
                  <a:srgbClr val="0C8EB6"/>
                </a:solidFill>
                <a:latin typeface="Poppins"/>
                <a:ea typeface="Poppins"/>
                <a:cs typeface="Poppins"/>
                <a:sym typeface="Poppins"/>
              </a:rPr>
              <a:t>Collaboration</a:t>
            </a:r>
          </a:p>
        </p:txBody>
      </p:sp>
      <p:sp>
        <p:nvSpPr>
          <p:cNvPr id="31" name="Rectangle: Rounded Corners 30">
            <a:hlinkClick r:id="rId6" action="ppaction://hlinksldjump"/>
            <a:extLst>
              <a:ext uri="{FF2B5EF4-FFF2-40B4-BE49-F238E27FC236}">
                <a16:creationId xmlns:a16="http://schemas.microsoft.com/office/drawing/2014/main" id="{46D015A2-5ABC-463B-A856-3904D3321BA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13">
            <a:extLst>
              <a:ext uri="{FF2B5EF4-FFF2-40B4-BE49-F238E27FC236}">
                <a16:creationId xmlns:a16="http://schemas.microsoft.com/office/drawing/2014/main" id="{31D59280-CA08-4A20-8740-3B5E2F4AB24D}"/>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3" name="Rectangle: Rounded Corners 32">
            <a:hlinkClick r:id="rId7" action="ppaction://hlinksldjump"/>
            <a:extLst>
              <a:ext uri="{FF2B5EF4-FFF2-40B4-BE49-F238E27FC236}">
                <a16:creationId xmlns:a16="http://schemas.microsoft.com/office/drawing/2014/main" id="{D1B9B2A6-2606-4CF7-8CE0-6D63C018500D}"/>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14">
            <a:extLst>
              <a:ext uri="{FF2B5EF4-FFF2-40B4-BE49-F238E27FC236}">
                <a16:creationId xmlns:a16="http://schemas.microsoft.com/office/drawing/2014/main" id="{AA14CD98-46D1-4EEA-80EC-198CF70DD092}"/>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5" name="Rectangle: Rounded Corners 34">
            <a:hlinkClick r:id="rId8" action="ppaction://hlinksldjump"/>
            <a:extLst>
              <a:ext uri="{FF2B5EF4-FFF2-40B4-BE49-F238E27FC236}">
                <a16:creationId xmlns:a16="http://schemas.microsoft.com/office/drawing/2014/main" id="{D7B90364-7E74-44B1-AE18-850024847DB4}"/>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EA67AEB1-5C60-416D-A403-4BEC8E600A65}"/>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15">
            <a:extLst>
              <a:ext uri="{FF2B5EF4-FFF2-40B4-BE49-F238E27FC236}">
                <a16:creationId xmlns:a16="http://schemas.microsoft.com/office/drawing/2014/main" id="{C9E5BA37-5138-4896-99DC-1C0489A78ED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7" name="TextBox 16">
            <a:extLst>
              <a:ext uri="{FF2B5EF4-FFF2-40B4-BE49-F238E27FC236}">
                <a16:creationId xmlns:a16="http://schemas.microsoft.com/office/drawing/2014/main" id="{4254BEB6-900B-4F5D-8555-7753C9366E0F}"/>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73558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3657" y="2207277"/>
            <a:ext cx="295794" cy="1147761"/>
            <a:chOff x="0" y="0"/>
            <a:chExt cx="62581" cy="242832"/>
          </a:xfrm>
        </p:grpSpPr>
        <p:sp>
          <p:nvSpPr>
            <p:cNvPr id="3" name="Freeform 3"/>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1608415" y="5143500"/>
            <a:ext cx="15191823" cy="4114800"/>
            <a:chOff x="0" y="0"/>
            <a:chExt cx="4001139" cy="1083733"/>
          </a:xfrm>
        </p:grpSpPr>
        <p:sp>
          <p:nvSpPr>
            <p:cNvPr id="7" name="Freeform 7"/>
            <p:cNvSpPr/>
            <p:nvPr/>
          </p:nvSpPr>
          <p:spPr>
            <a:xfrm>
              <a:off x="0" y="0"/>
              <a:ext cx="4001139" cy="1083733"/>
            </a:xfrm>
            <a:custGeom>
              <a:avLst/>
              <a:gdLst/>
              <a:ahLst/>
              <a:cxnLst/>
              <a:rect l="l" t="t" r="r" b="b"/>
              <a:pathLst>
                <a:path w="4001139" h="1083733">
                  <a:moveTo>
                    <a:pt x="50961" y="0"/>
                  </a:moveTo>
                  <a:lnTo>
                    <a:pt x="3950177" y="0"/>
                  </a:lnTo>
                  <a:cubicBezTo>
                    <a:pt x="3963693" y="0"/>
                    <a:pt x="3976655" y="5369"/>
                    <a:pt x="3986212" y="14926"/>
                  </a:cubicBezTo>
                  <a:cubicBezTo>
                    <a:pt x="3995770" y="24483"/>
                    <a:pt x="4001139" y="37445"/>
                    <a:pt x="4001139" y="50961"/>
                  </a:cubicBezTo>
                  <a:lnTo>
                    <a:pt x="4001139" y="1032772"/>
                  </a:lnTo>
                  <a:cubicBezTo>
                    <a:pt x="4001139" y="1046288"/>
                    <a:pt x="3995770" y="1059250"/>
                    <a:pt x="3986212" y="1068807"/>
                  </a:cubicBezTo>
                  <a:cubicBezTo>
                    <a:pt x="3976655" y="1078364"/>
                    <a:pt x="3963693" y="1083733"/>
                    <a:pt x="3950177" y="1083733"/>
                  </a:cubicBezTo>
                  <a:lnTo>
                    <a:pt x="50961" y="1083733"/>
                  </a:lnTo>
                  <a:cubicBezTo>
                    <a:pt x="37445" y="1083733"/>
                    <a:pt x="24483" y="1078364"/>
                    <a:pt x="14926" y="1068807"/>
                  </a:cubicBezTo>
                  <a:cubicBezTo>
                    <a:pt x="5369" y="1059250"/>
                    <a:pt x="0" y="1046288"/>
                    <a:pt x="0" y="1032772"/>
                  </a:cubicBezTo>
                  <a:lnTo>
                    <a:pt x="0" y="50961"/>
                  </a:lnTo>
                  <a:cubicBezTo>
                    <a:pt x="0" y="37445"/>
                    <a:pt x="5369" y="24483"/>
                    <a:pt x="14926" y="14926"/>
                  </a:cubicBezTo>
                  <a:cubicBezTo>
                    <a:pt x="24483" y="5369"/>
                    <a:pt x="37445" y="0"/>
                    <a:pt x="5096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8" name="TextBox 8"/>
            <p:cNvSpPr txBox="1"/>
            <p:nvPr/>
          </p:nvSpPr>
          <p:spPr>
            <a:xfrm>
              <a:off x="0" y="-38100"/>
              <a:ext cx="4001139" cy="11218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483059" y="1989015"/>
            <a:ext cx="5317179" cy="8869749"/>
            <a:chOff x="0" y="0"/>
            <a:chExt cx="623448" cy="1039992"/>
          </a:xfrm>
        </p:grpSpPr>
        <p:sp>
          <p:nvSpPr>
            <p:cNvPr id="10" name="Freeform 10"/>
            <p:cNvSpPr/>
            <p:nvPr/>
          </p:nvSpPr>
          <p:spPr>
            <a:xfrm>
              <a:off x="0" y="0"/>
              <a:ext cx="623448" cy="1039992"/>
            </a:xfrm>
            <a:custGeom>
              <a:avLst/>
              <a:gdLst/>
              <a:ahLst/>
              <a:cxnLst/>
              <a:rect l="l" t="t" r="r" b="b"/>
              <a:pathLst>
                <a:path w="623448" h="1039992">
                  <a:moveTo>
                    <a:pt x="115026" y="0"/>
                  </a:moveTo>
                  <a:lnTo>
                    <a:pt x="508422" y="0"/>
                  </a:lnTo>
                  <a:cubicBezTo>
                    <a:pt x="571949" y="0"/>
                    <a:pt x="623448" y="51499"/>
                    <a:pt x="623448" y="115026"/>
                  </a:cubicBezTo>
                  <a:lnTo>
                    <a:pt x="623448" y="924967"/>
                  </a:lnTo>
                  <a:cubicBezTo>
                    <a:pt x="623448" y="988493"/>
                    <a:pt x="571949" y="1039992"/>
                    <a:pt x="508422" y="1039992"/>
                  </a:cubicBezTo>
                  <a:lnTo>
                    <a:pt x="115026" y="1039992"/>
                  </a:lnTo>
                  <a:cubicBezTo>
                    <a:pt x="51499" y="1039992"/>
                    <a:pt x="0" y="988493"/>
                    <a:pt x="0" y="924967"/>
                  </a:cubicBezTo>
                  <a:lnTo>
                    <a:pt x="0" y="115026"/>
                  </a:lnTo>
                  <a:cubicBezTo>
                    <a:pt x="0" y="51499"/>
                    <a:pt x="51499" y="0"/>
                    <a:pt x="115026" y="0"/>
                  </a:cubicBezTo>
                  <a:close/>
                </a:path>
              </a:pathLst>
            </a:custGeom>
            <a:blipFill>
              <a:blip r:embed="rId4"/>
              <a:stretch>
                <a:fillRect l="-75109" r="-75109"/>
              </a:stretch>
            </a:blipFill>
          </p:spPr>
        </p:sp>
      </p:grpSp>
      <p:sp>
        <p:nvSpPr>
          <p:cNvPr id="12" name="TextBox 12"/>
          <p:cNvSpPr txBox="1"/>
          <p:nvPr/>
        </p:nvSpPr>
        <p:spPr>
          <a:xfrm>
            <a:off x="1689423" y="744688"/>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17" name="TextBox 17"/>
          <p:cNvSpPr txBox="1"/>
          <p:nvPr/>
        </p:nvSpPr>
        <p:spPr>
          <a:xfrm>
            <a:off x="2405108" y="5483730"/>
            <a:ext cx="8418749" cy="397545"/>
          </a:xfrm>
          <a:prstGeom prst="rect">
            <a:avLst/>
          </a:prstGeom>
        </p:spPr>
        <p:txBody>
          <a:bodyPr lIns="0" tIns="0" rIns="0" bIns="0" rtlCol="0" anchor="t">
            <a:spAutoFit/>
          </a:bodyPr>
          <a:lstStyle/>
          <a:p>
            <a:pPr algn="just">
              <a:lnSpc>
                <a:spcPts val="3137"/>
              </a:lnSpc>
            </a:pPr>
            <a:r>
              <a:rPr lang="en-US" sz="2240" b="1" dirty="0" smtClean="0">
                <a:solidFill>
                  <a:srgbClr val="FFFFFF"/>
                </a:solidFill>
                <a:latin typeface="Poppins"/>
                <a:ea typeface="Poppins"/>
                <a:cs typeface="Poppins"/>
                <a:sym typeface="Poppins"/>
              </a:rPr>
              <a:t> </a:t>
            </a:r>
            <a:r>
              <a:rPr lang="en-US" sz="2240" b="1" dirty="0" err="1">
                <a:solidFill>
                  <a:srgbClr val="FFFFFF"/>
                </a:solidFill>
                <a:latin typeface="Poppins"/>
                <a:ea typeface="Poppins"/>
                <a:cs typeface="Poppins"/>
                <a:sym typeface="Poppins"/>
              </a:rPr>
              <a:t>Laporan</a:t>
            </a:r>
            <a:endParaRPr lang="en-US" sz="2240" b="1" dirty="0">
              <a:solidFill>
                <a:srgbClr val="FFFFFF"/>
              </a:solidFill>
              <a:latin typeface="Poppins"/>
              <a:ea typeface="Poppins"/>
              <a:cs typeface="Poppins"/>
              <a:sym typeface="Poppins"/>
            </a:endParaRPr>
          </a:p>
        </p:txBody>
      </p:sp>
      <p:sp>
        <p:nvSpPr>
          <p:cNvPr id="18" name="TextBox 18"/>
          <p:cNvSpPr txBox="1"/>
          <p:nvPr/>
        </p:nvSpPr>
        <p:spPr>
          <a:xfrm>
            <a:off x="2443208" y="6653013"/>
            <a:ext cx="8418749" cy="2366289"/>
          </a:xfrm>
          <a:prstGeom prst="rect">
            <a:avLst/>
          </a:prstGeom>
        </p:spPr>
        <p:txBody>
          <a:bodyPr lIns="0" tIns="0" rIns="0" bIns="0" rtlCol="0" anchor="t">
            <a:spAutoFit/>
          </a:bodyPr>
          <a:lstStyle/>
          <a:p>
            <a:pPr marL="457200" indent="-457200">
              <a:lnSpc>
                <a:spcPts val="3137"/>
              </a:lnSpc>
              <a:buFont typeface="+mj-lt"/>
              <a:buAutoNum type="arabicPeriod"/>
            </a:pPr>
            <a:r>
              <a:rPr lang="en-US" sz="2240" dirty="0">
                <a:solidFill>
                  <a:srgbClr val="FFFFFF"/>
                </a:solidFill>
                <a:latin typeface="Poppins"/>
                <a:ea typeface="Poppins"/>
                <a:cs typeface="Poppins"/>
                <a:sym typeface="Poppins"/>
              </a:rPr>
              <a:t>Proposal </a:t>
            </a:r>
            <a:r>
              <a:rPr lang="en-US" sz="2240" dirty="0" err="1">
                <a:solidFill>
                  <a:srgbClr val="FFFFFF"/>
                </a:solidFill>
                <a:latin typeface="Poppins"/>
                <a:ea typeface="Poppins"/>
                <a:cs typeface="Poppins"/>
                <a:sym typeface="Poppins"/>
              </a:rPr>
              <a:t>persetujuan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dari</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Direktur</a:t>
            </a:r>
            <a:endParaRPr lang="en-US" sz="2240" dirty="0">
              <a:solidFill>
                <a:srgbClr val="FFFFFF"/>
              </a:solidFill>
              <a:latin typeface="Poppins"/>
              <a:ea typeface="Poppins"/>
              <a:cs typeface="Poppins"/>
              <a:sym typeface="Poppins"/>
            </a:endParaRP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permintaan</a:t>
            </a:r>
            <a:r>
              <a:rPr lang="en-US" sz="2240" dirty="0">
                <a:solidFill>
                  <a:srgbClr val="FFFFFF"/>
                </a:solidFill>
                <a:latin typeface="Poppins"/>
                <a:ea typeface="Poppins"/>
                <a:cs typeface="Poppins"/>
                <a:sym typeface="Poppins"/>
              </a:rPr>
              <a:t> budget</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BEP</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PDCA</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Risk Management</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Pengadaan</a:t>
            </a:r>
            <a:r>
              <a:rPr lang="en-US" sz="2240" dirty="0">
                <a:solidFill>
                  <a:srgbClr val="FFFFFF"/>
                </a:solidFill>
                <a:latin typeface="Poppins"/>
                <a:ea typeface="Poppins"/>
                <a:cs typeface="Poppins"/>
                <a:sym typeface="Poppins"/>
              </a:rPr>
              <a:t> (Procurement Plan)</a:t>
            </a:r>
          </a:p>
        </p:txBody>
      </p:sp>
      <p:sp>
        <p:nvSpPr>
          <p:cNvPr id="21" name="TextBox 11">
            <a:extLst>
              <a:ext uri="{FF2B5EF4-FFF2-40B4-BE49-F238E27FC236}">
                <a16:creationId xmlns:a16="http://schemas.microsoft.com/office/drawing/2014/main" id="{26A53A72-A5C0-45DF-B826-19963D560E68}"/>
              </a:ext>
            </a:extLst>
          </p:cNvPr>
          <p:cNvSpPr txBox="1"/>
          <p:nvPr/>
        </p:nvSpPr>
        <p:spPr>
          <a:xfrm>
            <a:off x="1689423" y="2174628"/>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2. Analisa</a:t>
            </a:r>
          </a:p>
        </p:txBody>
      </p:sp>
      <p:sp>
        <p:nvSpPr>
          <p:cNvPr id="22" name="TextBox 17">
            <a:extLst>
              <a:ext uri="{FF2B5EF4-FFF2-40B4-BE49-F238E27FC236}">
                <a16:creationId xmlns:a16="http://schemas.microsoft.com/office/drawing/2014/main" id="{B0C388EB-8B0E-4A6A-8BA7-E4F070BEDF81}"/>
              </a:ext>
            </a:extLst>
          </p:cNvPr>
          <p:cNvSpPr txBox="1"/>
          <p:nvPr/>
        </p:nvSpPr>
        <p:spPr>
          <a:xfrm>
            <a:off x="2443207" y="6035450"/>
            <a:ext cx="8418749" cy="378565"/>
          </a:xfrm>
          <a:prstGeom prst="rect">
            <a:avLst/>
          </a:prstGeom>
        </p:spPr>
        <p:txBody>
          <a:bodyPr lIns="0" tIns="0" rIns="0" bIns="0" rtlCol="0" anchor="t">
            <a:spAutoFit/>
          </a:bodyPr>
          <a:lstStyle/>
          <a:p>
            <a:pPr algn="just">
              <a:lnSpc>
                <a:spcPts val="3137"/>
              </a:lnSpc>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yang </a:t>
            </a:r>
            <a:r>
              <a:rPr lang="en-US" sz="2240" dirty="0" err="1">
                <a:solidFill>
                  <a:srgbClr val="FFFFFF"/>
                </a:solidFill>
                <a:latin typeface="Poppins"/>
                <a:ea typeface="Poppins"/>
                <a:cs typeface="Poppins"/>
                <a:sym typeface="Poppins"/>
              </a:rPr>
              <a:t>akan</a:t>
            </a:r>
            <a:r>
              <a:rPr lang="en-US" sz="2240" dirty="0">
                <a:solidFill>
                  <a:srgbClr val="FFFFFF"/>
                </a:solidFill>
                <a:latin typeface="Poppins"/>
                <a:ea typeface="Poppins"/>
                <a:cs typeface="Poppins"/>
                <a:sym typeface="Poppins"/>
              </a:rPr>
              <a:t> di buat :</a:t>
            </a:r>
          </a:p>
        </p:txBody>
      </p:sp>
      <p:sp>
        <p:nvSpPr>
          <p:cNvPr id="20" name="Rectangle: Rounded Corners 19">
            <a:hlinkClick r:id="rId5" action="ppaction://hlinksldjump"/>
            <a:extLst>
              <a:ext uri="{FF2B5EF4-FFF2-40B4-BE49-F238E27FC236}">
                <a16:creationId xmlns:a16="http://schemas.microsoft.com/office/drawing/2014/main" id="{7A5100D6-A50C-4326-8E59-2B5D3B2315C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3">
            <a:extLst>
              <a:ext uri="{FF2B5EF4-FFF2-40B4-BE49-F238E27FC236}">
                <a16:creationId xmlns:a16="http://schemas.microsoft.com/office/drawing/2014/main" id="{B305716D-1D7A-4E2B-ABC8-29B62EEB456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4" name="Rectangle: Rounded Corners 23">
            <a:hlinkClick r:id="rId6" action="ppaction://hlinksldjump"/>
            <a:extLst>
              <a:ext uri="{FF2B5EF4-FFF2-40B4-BE49-F238E27FC236}">
                <a16:creationId xmlns:a16="http://schemas.microsoft.com/office/drawing/2014/main" id="{4988581B-4D62-4F23-A2C9-E6697A702FAB}"/>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a:extLst>
              <a:ext uri="{FF2B5EF4-FFF2-40B4-BE49-F238E27FC236}">
                <a16:creationId xmlns:a16="http://schemas.microsoft.com/office/drawing/2014/main" id="{2942CB38-141D-468D-8B91-34EB74CC8BF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26" name="Rectangle: Rounded Corners 25">
            <a:hlinkClick r:id="rId7" action="ppaction://hlinksldjump"/>
            <a:extLst>
              <a:ext uri="{FF2B5EF4-FFF2-40B4-BE49-F238E27FC236}">
                <a16:creationId xmlns:a16="http://schemas.microsoft.com/office/drawing/2014/main" id="{8DAAED6D-8E8A-48D6-964F-F80A623CDCFF}"/>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15A8030-B353-47A4-9826-E5B9C1CE557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5">
            <a:extLst>
              <a:ext uri="{FF2B5EF4-FFF2-40B4-BE49-F238E27FC236}">
                <a16:creationId xmlns:a16="http://schemas.microsoft.com/office/drawing/2014/main" id="{2D5C2AB9-E496-4544-90E5-20E7807CCF21}"/>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29" name="TextBox 16">
            <a:extLst>
              <a:ext uri="{FF2B5EF4-FFF2-40B4-BE49-F238E27FC236}">
                <a16:creationId xmlns:a16="http://schemas.microsoft.com/office/drawing/2014/main" id="{E016D63C-96AF-4914-8309-983166EE4338}"/>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2813</Words>
  <Application>Microsoft Office PowerPoint</Application>
  <PresentationFormat>Custom</PresentationFormat>
  <Paragraphs>547</Paragraphs>
  <Slides>34</Slides>
  <Notes>4</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Calibri</vt:lpstr>
      <vt:lpstr>Calibri Light</vt:lpstr>
      <vt:lpstr>Times New Roman</vt:lpstr>
      <vt:lpstr>Poppins</vt:lpstr>
      <vt:lpstr>Arial</vt:lpstr>
      <vt:lpstr>Berlin Sans FB Demi</vt:lpstr>
      <vt:lpstr>Poppins 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Dmia Dx Development (DMIA)</cp:lastModifiedBy>
  <cp:revision>29</cp:revision>
  <dcterms:created xsi:type="dcterms:W3CDTF">2006-08-16T00:00:00Z</dcterms:created>
  <dcterms:modified xsi:type="dcterms:W3CDTF">2024-12-03T11:19:52Z</dcterms:modified>
  <dc:identifier>DAGSMm4UjJk</dc:identifier>
</cp:coreProperties>
</file>